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4A05150E.xml" ContentType="application/vnd.ms-powerpoint.comments+xml"/>
  <Override PartName="/ppt/comments/modernComment_102_C0436D32.xml" ContentType="application/vnd.ms-powerpoint.comments+xml"/>
  <Override PartName="/ppt/notesSlides/notesSlide3.xml" ContentType="application/vnd.openxmlformats-officedocument.presentationml.notesSlide+xml"/>
  <Override PartName="/ppt/comments/modernComment_105_86755C06.xml" ContentType="application/vnd.ms-powerpoint.comments+xml"/>
  <Override PartName="/ppt/notesSlides/notesSlide4.xml" ContentType="application/vnd.openxmlformats-officedocument.presentationml.notesSlide+xml"/>
  <Override PartName="/ppt/comments/modernComment_107_F8A8F48A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9_C7B2EF00.xml" ContentType="application/vnd.ms-powerpoint.comment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9" r:id="rId4"/>
    <p:sldId id="326" r:id="rId5"/>
    <p:sldId id="299" r:id="rId6"/>
    <p:sldId id="258" r:id="rId7"/>
    <p:sldId id="261" r:id="rId8"/>
    <p:sldId id="263" r:id="rId9"/>
    <p:sldId id="322" r:id="rId10"/>
    <p:sldId id="264" r:id="rId11"/>
    <p:sldId id="327" r:id="rId12"/>
    <p:sldId id="325" r:id="rId13"/>
    <p:sldId id="265" r:id="rId14"/>
    <p:sldId id="266" r:id="rId15"/>
    <p:sldId id="267" r:id="rId16"/>
    <p:sldId id="307" r:id="rId17"/>
    <p:sldId id="271" r:id="rId18"/>
    <p:sldId id="274" r:id="rId19"/>
    <p:sldId id="306" r:id="rId20"/>
    <p:sldId id="328" r:id="rId21"/>
    <p:sldId id="268" r:id="rId22"/>
    <p:sldId id="269" r:id="rId23"/>
    <p:sldId id="270" r:id="rId24"/>
    <p:sldId id="321" r:id="rId25"/>
    <p:sldId id="297" r:id="rId26"/>
    <p:sldId id="272" r:id="rId27"/>
    <p:sldId id="300" r:id="rId28"/>
    <p:sldId id="276" r:id="rId29"/>
    <p:sldId id="302" r:id="rId30"/>
    <p:sldId id="277" r:id="rId31"/>
    <p:sldId id="323" r:id="rId32"/>
    <p:sldId id="324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63D"/>
    <a:srgbClr val="729D51"/>
    <a:srgbClr val="8CBF2D"/>
    <a:srgbClr val="85B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14E59-C1B8-8CBF-A686-BB63DC42297D}" v="3" dt="2025-10-04T05:26:09.7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0" autoAdjust="0"/>
  </p:normalViewPr>
  <p:slideViewPr>
    <p:cSldViewPr snapToGrid="0">
      <p:cViewPr varScale="1">
        <p:scale>
          <a:sx n="60" d="100"/>
          <a:sy n="60" d="100"/>
        </p:scale>
        <p:origin x="14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S::miguel.trigueros@aulaxxi.murciaeduca.es::a4ee0321-97d7-430f-98a8-7ed13ff9a4bf" providerId="AD" clId="Web-{1E114E59-C1B8-8CBF-A686-BB63DC42297D}"/>
    <pc:docChg chg="modSld">
      <pc:chgData name="MIGUEL TRIGUEROS MUÑOZ" userId="S::miguel.trigueros@aulaxxi.murciaeduca.es::a4ee0321-97d7-430f-98a8-7ed13ff9a4bf" providerId="AD" clId="Web-{1E114E59-C1B8-8CBF-A686-BB63DC42297D}" dt="2025-10-04T05:26:09.759" v="1"/>
      <pc:docMkLst>
        <pc:docMk/>
      </pc:docMkLst>
      <pc:sldChg chg="modSp">
        <pc:chgData name="MIGUEL TRIGUEROS MUÑOZ" userId="S::miguel.trigueros@aulaxxi.murciaeduca.es::a4ee0321-97d7-430f-98a8-7ed13ff9a4bf" providerId="AD" clId="Web-{1E114E59-C1B8-8CBF-A686-BB63DC42297D}" dt="2025-10-04T05:25:41.366" v="0"/>
        <pc:sldMkLst>
          <pc:docMk/>
          <pc:sldMk cId="3268001186" sldId="277"/>
        </pc:sldMkLst>
        <pc:spChg chg="mod">
          <ac:chgData name="MIGUEL TRIGUEROS MUÑOZ" userId="S::miguel.trigueros@aulaxxi.murciaeduca.es::a4ee0321-97d7-430f-98a8-7ed13ff9a4bf" providerId="AD" clId="Web-{1E114E59-C1B8-8CBF-A686-BB63DC42297D}" dt="2025-10-04T05:25:41.366" v="0"/>
          <ac:spMkLst>
            <pc:docMk/>
            <pc:sldMk cId="3268001186" sldId="277"/>
            <ac:spMk id="9" creationId="{FC9F41CC-6E9C-7ADE-DD37-DD79286C00A1}"/>
          </ac:spMkLst>
        </pc:spChg>
      </pc:sldChg>
      <pc:sldChg chg="modSp">
        <pc:chgData name="MIGUEL TRIGUEROS MUÑOZ" userId="S::miguel.trigueros@aulaxxi.murciaeduca.es::a4ee0321-97d7-430f-98a8-7ed13ff9a4bf" providerId="AD" clId="Web-{1E114E59-C1B8-8CBF-A686-BB63DC42297D}" dt="2025-10-04T05:26:09.759" v="1"/>
        <pc:sldMkLst>
          <pc:docMk/>
          <pc:sldMk cId="2355888609" sldId="291"/>
        </pc:sldMkLst>
        <pc:spChg chg="mod">
          <ac:chgData name="MIGUEL TRIGUEROS MUÑOZ" userId="S::miguel.trigueros@aulaxxi.murciaeduca.es::a4ee0321-97d7-430f-98a8-7ed13ff9a4bf" providerId="AD" clId="Web-{1E114E59-C1B8-8CBF-A686-BB63DC42297D}" dt="2025-10-04T05:26:09.759" v="1"/>
          <ac:spMkLst>
            <pc:docMk/>
            <pc:sldMk cId="2355888609" sldId="291"/>
            <ac:spMk id="5" creationId="{107D7F5E-909E-BB19-8CCC-EF3B143DE27C}"/>
          </ac:spMkLst>
        </pc:spChg>
      </pc:sldChg>
    </pc:docChg>
  </pc:docChgLst>
</pc:chgInfo>
</file>

<file path=ppt/comments/modernComment_102_C0436D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9FC6BC-8A29-43AD-9F47-F43B428208A0}" authorId="{343F3F8B-DCA6-FAF0-4A92-A6BBBBCD913E}" created="2022-10-16T10:18:16.7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25644338" sldId="258"/>
      <ac:spMk id="3" creationId="{73309C54-B58D-968B-789E-F70207DD624B}"/>
    </ac:deMkLst>
    <p188:replyLst>
      <p188:reply id="{8AFC3A76-0404-4A23-B3CA-DA66366FEAD3}" authorId="{977F47D7-07F1-85A1-7633-049FB299B8FA}" created="2024-09-15T08:36:44.236">
        <p188:txBody>
          <a:bodyPr/>
          <a:lstStyle/>
          <a:p>
            <a:r>
              <a:rPr lang="es-ES"/>
              <a:t>Reflexionar sobre la necesidad de conocer el hardware (sistema) para poder  programarlo</a:t>
            </a:r>
          </a:p>
        </p188:txBody>
      </p188:reply>
    </p188:replyLst>
    <p188:txBody>
      <a:bodyPr/>
      <a:lstStyle/>
      <a:p>
        <a:r>
          <a:rPr lang="es-ES"/>
          <a:t>4 máquina en casa, identificar hardware y software</a:t>
        </a:r>
      </a:p>
    </p188:txBody>
  </p188:cm>
</p188:cmLst>
</file>

<file path=ppt/comments/modernComment_105_86755C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A48CF0-26F0-460A-AE01-A81F23AF5182}" authorId="{343F3F8B-DCA6-FAF0-4A92-A6BBBBCD913E}" created="2022-10-16T10:17:15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55838214" sldId="261"/>
      <ac:spMk id="3" creationId="{73309C54-B58D-968B-789E-F70207DD624B}"/>
    </ac:deMkLst>
    <p188:txBody>
      <a:bodyPr/>
      <a:lstStyle/>
      <a:p>
        <a:r>
          <a:rPr lang="es-ES"/>
          <a:t>3 aplicaciones de cada tipo, bien formateadas</a:t>
        </a:r>
      </a:p>
    </p188:txBody>
  </p188:cm>
</p188:cmLst>
</file>

<file path=ppt/comments/modernComment_107_F8A8F4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0CBAEB-5460-4C3E-84FB-257F43863C14}" authorId="{BC3B1C98-D450-944A-5477-B47D9EACBE97}" created="2024-10-08T07:57:42.311">
    <pc:sldMkLst xmlns:pc="http://schemas.microsoft.com/office/powerpoint/2013/main/command">
      <pc:docMk/>
      <pc:sldMk cId="4171822218" sldId="263"/>
    </pc:sldMkLst>
    <p188:txBody>
      <a:bodyPr/>
      <a:lstStyle/>
      <a:p>
        <a:r>
          <a:rPr lang="es-ES"/>
          <a:t>ACLARAR QUE ES MÁS CARO PARA CADA USUARIO, PORQUE SON MENSO</a:t>
        </a:r>
      </a:p>
    </p188:txBody>
  </p188:cm>
</p188:cmLst>
</file>

<file path=ppt/comments/modernComment_129_C7B2EF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B2C2A3-03EF-4F73-9DFC-12E9BCB1A914}" authorId="{977F47D7-07F1-85A1-7633-049FB299B8FA}" created="2024-05-12T20:35:45.7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50392576" sldId="297"/>
      <ac:picMk id="5" creationId="{4805C0F1-1706-3938-B15D-9BDC3FBDED37}"/>
    </ac:deMkLst>
    <p188:txBody>
      <a:bodyPr/>
      <a:lstStyle/>
      <a:p>
        <a:r>
          <a:rPr lang="es-ES"/>
          <a:t>Recrear este cuadro con información coherente con los apuntes, que quede claro el orden, el nombre del proceso y el nombre del producto.</a:t>
        </a:r>
      </a:p>
    </p188:txBody>
  </p188:cm>
</p188:cmLst>
</file>

<file path=ppt/comments/modernComment_12B_4A0515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5C6DF5-12CF-41DA-9E38-C0217002B2FD}" authorId="{BC3B1C98-D450-944A-5477-B47D9EACBE97}" created="2025-10-04T05:23:13.634">
    <pc:sldMkLst xmlns:pc="http://schemas.microsoft.com/office/powerpoint/2013/main/command">
      <pc:docMk/>
      <pc:sldMk cId="1241847054" sldId="299"/>
    </pc:sldMkLst>
    <p188:txBody>
      <a:bodyPr/>
      <a:lstStyle/>
      <a:p>
        <a:r>
          <a:rPr lang="es-ES"/>
          <a:t>Explicar más detalladamente la relación entre los programas y los elementos  del SI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1.c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42DFE1B7-E772-4E13-81C8-A666BFF4D378}">
      <dgm:prSet phldrT="[Texto]"/>
      <dgm:spPr/>
      <dgm:t>
        <a:bodyPr/>
        <a:lstStyle/>
        <a:p>
          <a:r>
            <a:rPr lang="es-ES" dirty="0"/>
            <a:t>Archivo Fuente: C</a:t>
          </a:r>
        </a:p>
      </dgm:t>
    </dgm:pt>
    <dgm:pt modelId="{332814BE-A04C-4DA3-8B0C-B3428FB3F5E5}" type="parTrans" cxnId="{47E75E37-E070-4B2A-B344-62781F5B8179}">
      <dgm:prSet/>
      <dgm:spPr/>
      <dgm:t>
        <a:bodyPr/>
        <a:lstStyle/>
        <a:p>
          <a:endParaRPr lang="es-ES"/>
        </a:p>
      </dgm:t>
    </dgm:pt>
    <dgm:pt modelId="{777F3AD6-5422-4187-9FB2-4309414E94EF}" type="sibTrans" cxnId="{47E75E37-E070-4B2A-B344-62781F5B8179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B519BF85-84B2-481B-8B5F-A06A4C84F588}">
      <dgm:prSet phldrT="[Texto]"/>
      <dgm:spPr/>
      <dgm:t>
        <a:bodyPr/>
        <a:lstStyle/>
        <a:p>
          <a:r>
            <a:rPr lang="es-ES" dirty="0"/>
            <a:t>Archivo expandido o preprocesado: sin comentarios, </a:t>
          </a:r>
          <a:r>
            <a:rPr lang="es-ES" b="1" dirty="0"/>
            <a:t>cabeceras</a:t>
          </a:r>
          <a:r>
            <a:rPr lang="es-ES" dirty="0"/>
            <a:t> de librerías añadidas</a:t>
          </a:r>
        </a:p>
      </dgm:t>
    </dgm:pt>
    <dgm:pt modelId="{C0F88B55-3E23-459A-A96E-2A21E2DC9A4F}" type="parTrans" cxnId="{AF6B622D-8478-41CB-871A-F21F14010255}">
      <dgm:prSet/>
      <dgm:spPr/>
      <dgm:t>
        <a:bodyPr/>
        <a:lstStyle/>
        <a:p>
          <a:endParaRPr lang="es-ES"/>
        </a:p>
      </dgm:t>
    </dgm:pt>
    <dgm:pt modelId="{16EAF8B5-1DB8-46C8-8E58-E60FD752DA0D}" type="sibTrans" cxnId="{AF6B622D-8478-41CB-871A-F21F14010255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B5926B02-F27F-44D0-A7B2-895E946366E6}">
      <dgm:prSet phldrT="[Texto]"/>
      <dgm:spPr/>
      <dgm:t>
        <a:bodyPr/>
        <a:lstStyle/>
        <a:p>
          <a:r>
            <a:rPr lang="es-ES" dirty="0"/>
            <a:t>Archivo en Ensamblador - OBJETO</a:t>
          </a:r>
        </a:p>
      </dgm:t>
    </dgm:pt>
    <dgm:pt modelId="{D3973331-616A-4A28-8361-0AED0B5A88DE}" type="parTrans" cxnId="{766B90E7-CB70-4137-AFF3-8C159FED0675}">
      <dgm:prSet/>
      <dgm:spPr/>
      <dgm:t>
        <a:bodyPr/>
        <a:lstStyle/>
        <a:p>
          <a:endParaRPr lang="es-ES"/>
        </a:p>
      </dgm:t>
    </dgm:pt>
    <dgm:pt modelId="{80BA64E1-D3B6-4D8C-9815-ADE7C5D18482}" type="sibTrans" cxnId="{766B90E7-CB70-4137-AFF3-8C159FED0675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E8652CC1-11D8-43D3-BA33-CA12AEB04543}">
      <dgm:prSet phldrT="[Texto]"/>
      <dgm:spPr/>
      <dgm:t>
        <a:bodyPr/>
        <a:lstStyle/>
        <a:p>
          <a:r>
            <a:rPr lang="es-ES" dirty="0"/>
            <a:t>Binario intermedio, Máquina</a:t>
          </a:r>
        </a:p>
      </dgm:t>
    </dgm:pt>
    <dgm:pt modelId="{6549078C-705F-4C18-A53B-B6A1785B9AE6}" type="parTrans" cxnId="{E4FDEBA5-F401-467A-BB5A-2B10D4937E79}">
      <dgm:prSet/>
      <dgm:spPr/>
      <dgm:t>
        <a:bodyPr/>
        <a:lstStyle/>
        <a:p>
          <a:endParaRPr lang="es-ES"/>
        </a:p>
      </dgm:t>
    </dgm:pt>
    <dgm:pt modelId="{BA751409-7D1A-46C1-A869-0C56359FC3B5}" type="sibTrans" cxnId="{E4FDEBA5-F401-467A-BB5A-2B10D4937E79}">
      <dgm:prSet/>
      <dgm:spPr/>
      <dgm:t>
        <a:bodyPr/>
        <a:lstStyle/>
        <a:p>
          <a:endParaRPr lang="es-ES"/>
        </a:p>
      </dgm:t>
    </dgm:pt>
    <dgm:pt modelId="{F6E2EE57-925C-4793-AF12-CBE16EE09348}">
      <dgm:prSet phldrT="[Texto]"/>
      <dgm:spPr>
        <a:solidFill>
          <a:srgbClr val="C00000"/>
        </a:solidFill>
      </dgm:spPr>
      <dgm:t>
        <a:bodyPr/>
        <a:lstStyle/>
        <a:p>
          <a:r>
            <a:rPr lang="es-ES"/>
            <a:t>ENLAZADO</a:t>
          </a:r>
        </a:p>
      </dgm:t>
    </dgm:pt>
    <dgm:pt modelId="{38ACDD86-1263-4B54-8DEE-8C7B0BE19E36}" type="parTrans" cxnId="{4A419A1B-E853-417A-AC61-7403C74473AB}">
      <dgm:prSet/>
      <dgm:spPr/>
      <dgm:t>
        <a:bodyPr/>
        <a:lstStyle/>
        <a:p>
          <a:endParaRPr lang="es-ES"/>
        </a:p>
      </dgm:t>
    </dgm:pt>
    <dgm:pt modelId="{0981ACC8-B8E6-4C40-AB18-CD368C726DC8}" type="sibTrans" cxnId="{4A419A1B-E853-417A-AC61-7403C74473AB}">
      <dgm:prSet/>
      <dgm:spPr/>
      <dgm:t>
        <a:bodyPr/>
        <a:lstStyle/>
        <a:p>
          <a:endParaRPr lang="es-ES"/>
        </a:p>
      </dgm:t>
    </dgm:pt>
    <dgm:pt modelId="{FF64A9C7-07A4-426B-9123-796109D424F7}">
      <dgm:prSet phldrT="[Texto]"/>
      <dgm:spPr/>
      <dgm:t>
        <a:bodyPr/>
        <a:lstStyle/>
        <a:p>
          <a:r>
            <a:rPr lang="es-ES" dirty="0"/>
            <a:t>Ejecutable, binario</a:t>
          </a:r>
        </a:p>
      </dgm:t>
    </dgm:pt>
    <dgm:pt modelId="{0D265E99-DDCA-44BD-851C-57E11921CED3}" type="parTrans" cxnId="{07B08EDB-4C3C-4A44-9D35-FF5984BC6E3C}">
      <dgm:prSet/>
      <dgm:spPr/>
      <dgm:t>
        <a:bodyPr/>
        <a:lstStyle/>
        <a:p>
          <a:endParaRPr lang="es-ES"/>
        </a:p>
      </dgm:t>
    </dgm:pt>
    <dgm:pt modelId="{500DBB16-B642-4593-BC9E-1EC937608669}" type="sibTrans" cxnId="{07B08EDB-4C3C-4A44-9D35-FF5984BC6E3C}">
      <dgm:prSet/>
      <dgm:spPr/>
      <dgm:t>
        <a:bodyPr/>
        <a:lstStyle/>
        <a:p>
          <a:endParaRPr lang="es-ES"/>
        </a:p>
      </dgm:t>
    </dgm:pt>
    <dgm:pt modelId="{DC7C1B7D-13F1-4587-BDF7-842C0AFB2015}">
      <dgm:prSet phldrT="[Texto]"/>
      <dgm:spPr/>
      <dgm:t>
        <a:bodyPr/>
        <a:lstStyle/>
        <a:p>
          <a:r>
            <a:rPr lang="es-ES" dirty="0"/>
            <a:t>Dinámico o estático</a:t>
          </a:r>
        </a:p>
      </dgm:t>
    </dgm:pt>
    <dgm:pt modelId="{2CBFFA7C-463C-47DD-9113-C04C59826BDC}" type="parTrans" cxnId="{73581C93-20EC-4E4C-BCE6-81F432F754D3}">
      <dgm:prSet/>
      <dgm:spPr/>
      <dgm:t>
        <a:bodyPr/>
        <a:lstStyle/>
        <a:p>
          <a:endParaRPr lang="es-ES"/>
        </a:p>
      </dgm:t>
    </dgm:pt>
    <dgm:pt modelId="{6FE3CB08-FD29-473B-B42B-C2FDB12979BD}" type="sibTrans" cxnId="{73581C93-20EC-4E4C-BCE6-81F432F754D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4"/>
      <dgm:spPr/>
    </dgm:pt>
    <dgm:pt modelId="{77A1604C-3F89-4CFD-9B78-55931641BB33}" type="pres">
      <dgm:prSet presAssocID="{EF77F0BE-64DD-4288-A1D3-0867903625C3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5" custScaleX="220438" custLinFactNeighborX="62820" custLinFactNeighborY="5865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4"/>
      <dgm:spPr/>
    </dgm:pt>
    <dgm:pt modelId="{B571C97B-43DB-40F3-9C95-F1567F1EE8CD}" type="pres">
      <dgm:prSet presAssocID="{5C3E6A41-764C-4980-BD54-5A4F11657E8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5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4"/>
      <dgm:spPr/>
    </dgm:pt>
    <dgm:pt modelId="{BDC74A84-3B82-4BC5-A852-BCD9C2D69EB4}" type="pres">
      <dgm:prSet presAssocID="{9DCD32BF-F939-4EFA-915C-8EBD0E95417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5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B26F9C0E-99B7-4B7A-87F0-0621E9138D14}" type="pres">
      <dgm:prSet presAssocID="{74B24C91-FFE0-4BB2-A710-A4EDE2E42BF8}" presName="bentUpArrow1" presStyleLbl="alignImgPlace1" presStyleIdx="3" presStyleCnt="4"/>
      <dgm:spPr/>
    </dgm:pt>
    <dgm:pt modelId="{648C5128-E1DC-4895-9FCF-1EE002DCBA2C}" type="pres">
      <dgm:prSet presAssocID="{74B24C91-FFE0-4BB2-A710-A4EDE2E42BF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0032D4B-2995-4A58-AD49-94446A70E0F0}" type="pres">
      <dgm:prSet presAssocID="{74B24C91-FFE0-4BB2-A710-A4EDE2E42BF8}" presName="ChildText" presStyleLbl="revTx" presStyleIdx="3" presStyleCnt="5" custScaleX="205951" custLinFactNeighborX="66093" custLinFactNeighborY="-739">
        <dgm:presLayoutVars>
          <dgm:chMax val="0"/>
          <dgm:chPref val="0"/>
          <dgm:bulletEnabled val="1"/>
        </dgm:presLayoutVars>
      </dgm:prSet>
      <dgm:spPr/>
    </dgm:pt>
    <dgm:pt modelId="{F9D6148B-F469-4039-92CE-37FDDF722A3B}" type="pres">
      <dgm:prSet presAssocID="{C0C1DE8A-99F0-41A8-9E83-9958E2711666}" presName="sibTrans" presStyleCnt="0"/>
      <dgm:spPr/>
    </dgm:pt>
    <dgm:pt modelId="{F527050B-8659-4C84-926D-186B2C62B01B}" type="pres">
      <dgm:prSet presAssocID="{F6E2EE57-925C-4793-AF12-CBE16EE09348}" presName="composite" presStyleCnt="0"/>
      <dgm:spPr/>
    </dgm:pt>
    <dgm:pt modelId="{781640A7-4CD2-459C-9F59-B14DCB3191A9}" type="pres">
      <dgm:prSet presAssocID="{F6E2EE57-925C-4793-AF12-CBE16EE09348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5D04E415-EBE0-409C-BB0D-D96E49498ADF}" type="pres">
      <dgm:prSet presAssocID="{F6E2EE57-925C-4793-AF12-CBE16EE09348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E7E9A806-0C65-48D0-B98F-9B2B30C3B2C9}" type="presOf" srcId="{DC7C1B7D-13F1-4587-BDF7-842C0AFB2015}" destId="{5D04E415-EBE0-409C-BB0D-D96E49498ADF}" srcOrd="0" destOrd="1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4A419A1B-E853-417A-AC61-7403C74473AB}" srcId="{CDC16441-B4DA-4DD9-BBD6-C7EC816D4D5B}" destId="{F6E2EE57-925C-4793-AF12-CBE16EE09348}" srcOrd="4" destOrd="0" parTransId="{38ACDD86-1263-4B54-8DEE-8C7B0BE19E36}" sibTransId="{0981ACC8-B8E6-4C40-AB18-CD368C726DC8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A211A12C-B708-46C3-B381-AEA09B228AA7}" type="presOf" srcId="{FF64A9C7-07A4-426B-9123-796109D424F7}" destId="{5D04E415-EBE0-409C-BB0D-D96E49498ADF}" srcOrd="0" destOrd="0" presId="urn:microsoft.com/office/officeart/2005/8/layout/StepDownProcess"/>
    <dgm:cxn modelId="{AF6B622D-8478-41CB-871A-F21F14010255}" srcId="{5C3E6A41-764C-4980-BD54-5A4F11657E89}" destId="{B519BF85-84B2-481B-8B5F-A06A4C84F588}" srcOrd="0" destOrd="0" parTransId="{C0F88B55-3E23-459A-A96E-2A21E2DC9A4F}" sibTransId="{16EAF8B5-1DB8-46C8-8E58-E60FD752DA0D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47E75E37-E070-4B2A-B344-62781F5B8179}" srcId="{EF77F0BE-64DD-4288-A1D3-0867903625C3}" destId="{42DFE1B7-E772-4E13-81C8-A666BFF4D378}" srcOrd="0" destOrd="0" parTransId="{332814BE-A04C-4DA3-8B0C-B3428FB3F5E5}" sibTransId="{777F3AD6-5422-4187-9FB2-4309414E94EF}"/>
    <dgm:cxn modelId="{26B4A537-D4E7-49B3-9647-DB40D2DFBAAD}" type="presOf" srcId="{B519BF85-84B2-481B-8B5F-A06A4C84F588}" destId="{D6FF8B16-9055-471D-A235-1DE7B9DFBEB1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F374D055-2938-464C-944D-0A10DD1022B2}" type="presOf" srcId="{F6E2EE57-925C-4793-AF12-CBE16EE09348}" destId="{781640A7-4CD2-459C-9F59-B14DCB3191A9}" srcOrd="0" destOrd="0" presId="urn:microsoft.com/office/officeart/2005/8/layout/StepDownProcess"/>
    <dgm:cxn modelId="{73581C93-20EC-4E4C-BCE6-81F432F754D3}" srcId="{F6E2EE57-925C-4793-AF12-CBE16EE09348}" destId="{DC7C1B7D-13F1-4587-BDF7-842C0AFB2015}" srcOrd="1" destOrd="0" parTransId="{2CBFFA7C-463C-47DD-9113-C04C59826BDC}" sibTransId="{6FE3CB08-FD29-473B-B42B-C2FDB12979BD}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E4FDEBA5-F401-467A-BB5A-2B10D4937E79}" srcId="{74B24C91-FFE0-4BB2-A710-A4EDE2E42BF8}" destId="{E8652CC1-11D8-43D3-BA33-CA12AEB04543}" srcOrd="0" destOrd="0" parTransId="{6549078C-705F-4C18-A53B-B6A1785B9AE6}" sibTransId="{BA751409-7D1A-46C1-A869-0C56359FC3B5}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8AE44DBB-2C23-4450-BF34-4D4801FEDEA8}" type="presOf" srcId="{B5926B02-F27F-44D0-A7B2-895E946366E6}" destId="{ADFA4D17-26A5-41FA-9C54-89D113F4E479}" srcOrd="0" destOrd="0" presId="urn:microsoft.com/office/officeart/2005/8/layout/StepDownProcess"/>
    <dgm:cxn modelId="{A477D9BB-9102-48D6-BAF9-9A7F21AA17FC}" type="presOf" srcId="{42DFE1B7-E772-4E13-81C8-A666BFF4D378}" destId="{5BB1A368-CDA1-4162-92F2-9CA6750B2DD9}" srcOrd="0" destOrd="0" presId="urn:microsoft.com/office/officeart/2005/8/layout/StepDownProcess"/>
    <dgm:cxn modelId="{BE0857D7-4399-4F79-B164-D2B4FFA6DC53}" type="presOf" srcId="{E8652CC1-11D8-43D3-BA33-CA12AEB04543}" destId="{80032D4B-2995-4A58-AD49-94446A70E0F0}" srcOrd="0" destOrd="0" presId="urn:microsoft.com/office/officeart/2005/8/layout/StepDownProcess"/>
    <dgm:cxn modelId="{07B08EDB-4C3C-4A44-9D35-FF5984BC6E3C}" srcId="{F6E2EE57-925C-4793-AF12-CBE16EE09348}" destId="{FF64A9C7-07A4-426B-9123-796109D424F7}" srcOrd="0" destOrd="0" parTransId="{0D265E99-DDCA-44BD-851C-57E11921CED3}" sibTransId="{500DBB16-B642-4593-BC9E-1EC937608669}"/>
    <dgm:cxn modelId="{766B90E7-CB70-4137-AFF3-8C159FED0675}" srcId="{9DCD32BF-F939-4EFA-915C-8EBD0E95417D}" destId="{B5926B02-F27F-44D0-A7B2-895E946366E6}" srcOrd="0" destOrd="0" parTransId="{D3973331-616A-4A28-8361-0AED0B5A88DE}" sibTransId="{80BA64E1-D3B6-4D8C-9815-ADE7C5D18482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04C9B2D1-35EB-4F0E-AC09-9B1BB019643C}" type="presParOf" srcId="{F28CD239-7BF6-40CB-9204-8484B31822CE}" destId="{B26F9C0E-99B7-4B7A-87F0-0621E9138D14}" srcOrd="0" destOrd="0" presId="urn:microsoft.com/office/officeart/2005/8/layout/StepDownProcess"/>
    <dgm:cxn modelId="{31E25A63-38BE-4B91-998F-8D3921E7D885}" type="presParOf" srcId="{F28CD239-7BF6-40CB-9204-8484B31822CE}" destId="{648C5128-E1DC-4895-9FCF-1EE002DCBA2C}" srcOrd="1" destOrd="0" presId="urn:microsoft.com/office/officeart/2005/8/layout/StepDownProcess"/>
    <dgm:cxn modelId="{694066BB-EC0D-473B-84E1-42441748AA22}" type="presParOf" srcId="{F28CD239-7BF6-40CB-9204-8484B31822CE}" destId="{80032D4B-2995-4A58-AD49-94446A70E0F0}" srcOrd="2" destOrd="0" presId="urn:microsoft.com/office/officeart/2005/8/layout/StepDownProcess"/>
    <dgm:cxn modelId="{70024859-EF8A-44FB-8D04-189384C27AAD}" type="presParOf" srcId="{5DC2A044-5EA4-4F19-A8FA-E951C720F759}" destId="{F9D6148B-F469-4039-92CE-37FDDF722A3B}" srcOrd="7" destOrd="0" presId="urn:microsoft.com/office/officeart/2005/8/layout/StepDownProcess"/>
    <dgm:cxn modelId="{588E716F-B79E-447B-97A6-B2D75733174F}" type="presParOf" srcId="{5DC2A044-5EA4-4F19-A8FA-E951C720F759}" destId="{F527050B-8659-4C84-926D-186B2C62B01B}" srcOrd="8" destOrd="0" presId="urn:microsoft.com/office/officeart/2005/8/layout/StepDownProcess"/>
    <dgm:cxn modelId="{47C4D904-4734-40BF-B462-1B79A1A354D5}" type="presParOf" srcId="{F527050B-8659-4C84-926D-186B2C62B01B}" destId="{781640A7-4CD2-459C-9F59-B14DCB3191A9}" srcOrd="0" destOrd="0" presId="urn:microsoft.com/office/officeart/2005/8/layout/StepDownProcess"/>
    <dgm:cxn modelId="{353373D4-58D8-49BA-A8AD-E6356D693E7F}" type="presParOf" srcId="{F527050B-8659-4C84-926D-186B2C62B01B}" destId="{5D04E415-EBE0-409C-BB0D-D96E49498AD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2.c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3"/>
      <dgm:spPr/>
    </dgm:pt>
    <dgm:pt modelId="{77A1604C-3F89-4CFD-9B78-55931641BB33}" type="pres">
      <dgm:prSet presAssocID="{EF77F0BE-64DD-4288-A1D3-0867903625C3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3"/>
      <dgm:spPr/>
    </dgm:pt>
    <dgm:pt modelId="{B571C97B-43DB-40F3-9C95-F1567F1EE8CD}" type="pres">
      <dgm:prSet presAssocID="{5C3E6A41-764C-4980-BD54-5A4F11657E89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3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3" custScaleX="129093" custScaleY="93448" custLinFactNeighborX="25380" custLinFactNeighborY="-8025"/>
      <dgm:spPr/>
    </dgm:pt>
    <dgm:pt modelId="{BDC74A84-3B82-4BC5-A852-BCD9C2D69EB4}" type="pres">
      <dgm:prSet presAssocID="{9DCD32BF-F939-4EFA-915C-8EBD0E95417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3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648C5128-E1DC-4895-9FCF-1EE002DCBA2C}" type="pres">
      <dgm:prSet presAssocID="{74B24C91-FFE0-4BB2-A710-A4EDE2E42BF8}" presName="ParentText" presStyleLbl="node1" presStyleIdx="3" presStyleCnt="4" custLinFactNeighborX="20903" custLinFactNeighborY="-2594">
        <dgm:presLayoutVars>
          <dgm:chMax val="1"/>
          <dgm:chPref val="1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31E25A63-38BE-4B91-998F-8D3921E7D885}" type="presParOf" srcId="{F28CD239-7BF6-40CB-9204-8484B31822CE}" destId="{648C5128-E1DC-4895-9FCF-1EE002DCBA2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291817" y="935155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76196" y="32984"/>
          <a:ext cx="1370047" cy="95898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ESCRITURA 1.c</a:t>
          </a:r>
        </a:p>
      </dsp:txBody>
      <dsp:txXfrm>
        <a:off x="123018" y="79806"/>
        <a:ext cx="1276403" cy="865344"/>
      </dsp:txXfrm>
    </dsp:sp>
    <dsp:sp modelId="{5BB1A368-CDA1-4162-92F2-9CA6750B2DD9}">
      <dsp:nvSpPr>
        <dsp:cNvPr id="0" name=""/>
        <dsp:cNvSpPr/>
      </dsp:nvSpPr>
      <dsp:spPr>
        <a:xfrm>
          <a:off x="1472161" y="169905"/>
          <a:ext cx="2196536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Fuente: C</a:t>
          </a:r>
        </a:p>
      </dsp:txBody>
      <dsp:txXfrm>
        <a:off x="1472161" y="169905"/>
        <a:ext cx="2196536" cy="775096"/>
      </dsp:txXfrm>
    </dsp:sp>
    <dsp:sp modelId="{2FC6FDC8-D6E6-494D-BDE2-EE769C93488E}">
      <dsp:nvSpPr>
        <dsp:cNvPr id="0" name=""/>
        <dsp:cNvSpPr/>
      </dsp:nvSpPr>
      <dsp:spPr>
        <a:xfrm rot="5400000">
          <a:off x="1715755" y="201241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1500134" y="1110245"/>
          <a:ext cx="1370047" cy="9589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PREPROCESADO</a:t>
          </a:r>
        </a:p>
      </dsp:txBody>
      <dsp:txXfrm>
        <a:off x="1546956" y="1157067"/>
        <a:ext cx="1276403" cy="865344"/>
      </dsp:txXfrm>
    </dsp:sp>
    <dsp:sp modelId="{D6FF8B16-9055-471D-A235-1DE7B9DFBEB1}">
      <dsp:nvSpPr>
        <dsp:cNvPr id="0" name=""/>
        <dsp:cNvSpPr/>
      </dsp:nvSpPr>
      <dsp:spPr>
        <a:xfrm>
          <a:off x="3021411" y="1173996"/>
          <a:ext cx="2993829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expandido o preprocesado: sin comentarios, </a:t>
          </a:r>
          <a:r>
            <a:rPr lang="es-ES" sz="1000" b="1" kern="1200" dirty="0"/>
            <a:t>cabeceras</a:t>
          </a:r>
          <a:r>
            <a:rPr lang="es-ES" sz="1000" kern="1200" dirty="0"/>
            <a:t> de librerías añadidas</a:t>
          </a:r>
        </a:p>
      </dsp:txBody>
      <dsp:txXfrm>
        <a:off x="3021411" y="1173996"/>
        <a:ext cx="2993829" cy="775096"/>
      </dsp:txXfrm>
    </dsp:sp>
    <dsp:sp modelId="{A3701C44-2352-43BE-96D6-F87D93A617F2}">
      <dsp:nvSpPr>
        <dsp:cNvPr id="0" name=""/>
        <dsp:cNvSpPr/>
      </dsp:nvSpPr>
      <dsp:spPr>
        <a:xfrm rot="5400000">
          <a:off x="3139692" y="308967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2924071" y="2187505"/>
          <a:ext cx="1370047" cy="95898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COMPILACIÓN</a:t>
          </a:r>
        </a:p>
      </dsp:txBody>
      <dsp:txXfrm>
        <a:off x="2970893" y="2234327"/>
        <a:ext cx="1276403" cy="865344"/>
      </dsp:txXfrm>
    </dsp:sp>
    <dsp:sp modelId="{ADFA4D17-26A5-41FA-9C54-89D113F4E479}">
      <dsp:nvSpPr>
        <dsp:cNvPr id="0" name=""/>
        <dsp:cNvSpPr/>
      </dsp:nvSpPr>
      <dsp:spPr>
        <a:xfrm>
          <a:off x="4377481" y="2209797"/>
          <a:ext cx="335436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en Ensamblador - OBJETO</a:t>
          </a:r>
        </a:p>
      </dsp:txBody>
      <dsp:txXfrm>
        <a:off x="4377481" y="2209797"/>
        <a:ext cx="3354361" cy="775096"/>
      </dsp:txXfrm>
    </dsp:sp>
    <dsp:sp modelId="{B26F9C0E-99B7-4B7A-87F0-0621E9138D14}">
      <dsp:nvSpPr>
        <dsp:cNvPr id="0" name=""/>
        <dsp:cNvSpPr/>
      </dsp:nvSpPr>
      <dsp:spPr>
        <a:xfrm rot="5400000">
          <a:off x="4563630" y="4166937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4348008" y="3264766"/>
          <a:ext cx="1370047" cy="95898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ENSAMBLADO</a:t>
          </a:r>
        </a:p>
      </dsp:txBody>
      <dsp:txXfrm>
        <a:off x="4394830" y="3311588"/>
        <a:ext cx="1276403" cy="865344"/>
      </dsp:txXfrm>
    </dsp:sp>
    <dsp:sp modelId="{80032D4B-2995-4A58-AD49-94446A70E0F0}">
      <dsp:nvSpPr>
        <dsp:cNvPr id="0" name=""/>
        <dsp:cNvSpPr/>
      </dsp:nvSpPr>
      <dsp:spPr>
        <a:xfrm>
          <a:off x="5848764" y="3350499"/>
          <a:ext cx="205218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Binario intermedio, Máquina</a:t>
          </a:r>
        </a:p>
      </dsp:txBody>
      <dsp:txXfrm>
        <a:off x="5848764" y="3350499"/>
        <a:ext cx="2052181" cy="775096"/>
      </dsp:txXfrm>
    </dsp:sp>
    <dsp:sp modelId="{781640A7-4CD2-459C-9F59-B14DCB3191A9}">
      <dsp:nvSpPr>
        <dsp:cNvPr id="0" name=""/>
        <dsp:cNvSpPr/>
      </dsp:nvSpPr>
      <dsp:spPr>
        <a:xfrm>
          <a:off x="5771946" y="4342026"/>
          <a:ext cx="1370047" cy="958988"/>
        </a:xfrm>
        <a:prstGeom prst="roundRect">
          <a:avLst>
            <a:gd name="adj" fmla="val 16670"/>
          </a:avLst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ENLAZADO</a:t>
          </a:r>
        </a:p>
      </dsp:txBody>
      <dsp:txXfrm>
        <a:off x="5818768" y="4388848"/>
        <a:ext cx="1276403" cy="865344"/>
      </dsp:txXfrm>
    </dsp:sp>
    <dsp:sp modelId="{5D04E415-EBE0-409C-BB0D-D96E49498ADF}">
      <dsp:nvSpPr>
        <dsp:cNvPr id="0" name=""/>
        <dsp:cNvSpPr/>
      </dsp:nvSpPr>
      <dsp:spPr>
        <a:xfrm>
          <a:off x="7141993" y="4433488"/>
          <a:ext cx="99644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Ejecutable, binario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Dinámico o estático</a:t>
          </a:r>
        </a:p>
      </dsp:txBody>
      <dsp:txXfrm>
        <a:off x="7141993" y="4433488"/>
        <a:ext cx="996441" cy="7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175048" y="1021255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1593" y="295513"/>
          <a:ext cx="1102120" cy="77144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ESCRITURA 2.c</a:t>
          </a:r>
        </a:p>
      </dsp:txBody>
      <dsp:txXfrm>
        <a:off x="39259" y="333179"/>
        <a:ext cx="1026788" cy="696116"/>
      </dsp:txXfrm>
    </dsp:sp>
    <dsp:sp modelId="{5BB1A368-CDA1-4162-92F2-9CA6750B2DD9}">
      <dsp:nvSpPr>
        <dsp:cNvPr id="0" name=""/>
        <dsp:cNvSpPr/>
      </dsp:nvSpPr>
      <dsp:spPr>
        <a:xfrm>
          <a:off x="1103714" y="369089"/>
          <a:ext cx="801577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FDC8-D6E6-494D-BDE2-EE769C93488E}">
      <dsp:nvSpPr>
        <dsp:cNvPr id="0" name=""/>
        <dsp:cNvSpPr/>
      </dsp:nvSpPr>
      <dsp:spPr>
        <a:xfrm rot="5400000">
          <a:off x="1088822" y="1887847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915368" y="1162105"/>
          <a:ext cx="1102120" cy="77144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PREPROCESADO</a:t>
          </a:r>
        </a:p>
      </dsp:txBody>
      <dsp:txXfrm>
        <a:off x="953034" y="1199771"/>
        <a:ext cx="1026788" cy="696116"/>
      </dsp:txXfrm>
    </dsp:sp>
    <dsp:sp modelId="{D6FF8B16-9055-471D-A235-1DE7B9DFBEB1}">
      <dsp:nvSpPr>
        <dsp:cNvPr id="0" name=""/>
        <dsp:cNvSpPr/>
      </dsp:nvSpPr>
      <dsp:spPr>
        <a:xfrm>
          <a:off x="2139144" y="1213389"/>
          <a:ext cx="2408355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1C44-2352-43BE-96D6-F87D93A617F2}">
      <dsp:nvSpPr>
        <dsp:cNvPr id="0" name=""/>
        <dsp:cNvSpPr/>
      </dsp:nvSpPr>
      <dsp:spPr>
        <a:xfrm rot="5400000">
          <a:off x="2213214" y="2593477"/>
          <a:ext cx="611799" cy="9621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1829143" y="2028696"/>
          <a:ext cx="1102120" cy="77144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COMPILACIÓN</a:t>
          </a:r>
        </a:p>
      </dsp:txBody>
      <dsp:txXfrm>
        <a:off x="1866809" y="2066362"/>
        <a:ext cx="1026788" cy="696116"/>
      </dsp:txXfrm>
    </dsp:sp>
    <dsp:sp modelId="{ADFA4D17-26A5-41FA-9C54-89D113F4E479}">
      <dsp:nvSpPr>
        <dsp:cNvPr id="0" name=""/>
        <dsp:cNvSpPr/>
      </dsp:nvSpPr>
      <dsp:spPr>
        <a:xfrm>
          <a:off x="1984455" y="2046628"/>
          <a:ext cx="2698381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2973294" y="2853828"/>
          <a:ext cx="1102120" cy="77144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ENSAMBLADO</a:t>
          </a:r>
        </a:p>
      </dsp:txBody>
      <dsp:txXfrm>
        <a:off x="3010960" y="2891494"/>
        <a:ext cx="1026788" cy="696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D9D8-45B2-436E-B320-4A67AE687407}" type="datetimeFigureOut">
              <a:rPr lang="es-ES" smtClean="0"/>
              <a:t>03/10/2025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CD116-943A-4A04-B42D-98BC124B8C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51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/ED0103_enlazadoVSprepro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¿Preguntar: qué es SI? Sistema… Sistema informático… Ordenador…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26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97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enlace final se aclara la diferencia entre la gestión de las librerías que se realiza en el preprocesado y en el enlazado.</a:t>
            </a:r>
          </a:p>
          <a:p>
            <a:r>
              <a:rPr lang="es-ES" dirty="0">
                <a:hlinkClick r:id="rId3"/>
              </a:rPr>
              <a:t>https://miguitel.github.io/ED/01/ED0103_enlazadoVSprepro.html</a:t>
            </a:r>
            <a:r>
              <a:rPr lang="es-ES" dirty="0"/>
              <a:t> (REPARAR) https://miguitel.github.io/ED/01PRO/web/ED0103_enlazadoVSprepro.html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 Tiempo para reflexionar y comentar oralmente, luego tienen que reflejar la conclusión en el portfolio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61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 informático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instrucciones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programa informático se describe como un conjunto de instrucciones que indican a la computadora cómo realizar un proceso. Estas instrucciones son similares a los pasos de una receta.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Programas cercanos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programar un horno, un aire acondicionado o sistemas de domótica.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 de un lenguaje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para comunicar a las personas con las máquinas, se utiliza un lenguaje. Este lenguaje permite que las máquinas, que pueden tener hardware diferente, comprendan las órdenes que se les dan.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Conocimiento del hardware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destaca la importancia de conocer el hardware en mayor o menor medida para poder programar de manera efectiva.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886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estándar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Diseñadas para varios clientes y múltiples propósitos.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Configurables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Pueden adaptarse a diferentes necesidades.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ampliamente utilizadas y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entrega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Más corto en comparación con las aplicaciones a medida.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Menor por usuario, aunque el costo total de desarrollo puede ser mayor.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Partes no utilizadas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 haber funcionalidades que no se usen.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a medida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Desarrolladas específicamente para un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Adaptadas a las necesidades y actividades del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menos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desarrollo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en comparación con las aplicaciones estándar.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por usuario, aunque el costo total puede ser menor.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 tipos de aplicaciones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Operativos (SO)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de Gestión de Bases de Datos (SGBD)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AÑADIR UN LISTADO COMPLETO, A MODO DE EJEMPLO, DE LENGUAJES DE CADA TIPO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5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diferencia entre bajo y alto nivel </a:t>
            </a:r>
            <a:r>
              <a:rPr lang="es-ES" b="1" dirty="0"/>
              <a:t>no es absoluta</a:t>
            </a:r>
            <a:r>
              <a:rPr lang="es-ES" dirty="0"/>
              <a:t>, sino relativa a cuánto se acerca el lenguaje al lenguaje humano frente al lenguaje máquina.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87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25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3. Programación </a:t>
            </a:r>
            <a:r>
              <a:rPr lang="es-ES" b="1" dirty="0">
                <a:solidFill>
                  <a:schemeClr val="accent4"/>
                </a:solidFill>
              </a:rPr>
              <a:t>funcional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descompone en funciones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funciones se pueden reutilizar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organizan en módulos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Complejo para programas grandes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0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DHD En el portfolio deben incluir un algoritmo en el que programen cualquier tipo de sistema. Puesta en común.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29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46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4085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81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/>
              <a:t>TAREA X</a:t>
            </a:r>
            <a:endParaRPr lang="en-US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F9F96292-D7F7-4C8E-8264-8F64A2D1CA48}" type="datetime1">
              <a:rPr lang="es-ES" smtClean="0"/>
              <a:t>03/10/2025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85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5EBA515E-10BB-41B5-8756-6894E0D8B571}" type="datetime1">
              <a:rPr lang="es-ES" smtClean="0"/>
              <a:t>03/10/2025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51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 userDrawn="1"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/>
              <a:t>UT 1 Entornos de Desarrollo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691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  <p:sldLayoutId id="2147483674" r:id="rId4"/>
    <p:sldLayoutId id="2147483680" r:id="rId5"/>
    <p:sldLayoutId id="2147483675" r:id="rId6"/>
    <p:sldLayoutId id="2147483677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C7B2EF0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PRO/web/ED0103_enlazadoVSprep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.ehu.es/sbweb/fisica/cursoJava/fundamentos/introduccion/virtual.htm" TargetMode="External"/><Relationship Id="rId3" Type="http://schemas.openxmlformats.org/officeDocument/2006/relationships/hyperlink" Target="https://www.xataka.com/historia-tecnologica/asi-fue-como-ada-lovelace-ayudo-a-crear-informatica-cuando-nadie-vio-potencial-real-que-tenia-maquina-babbage" TargetMode="External"/><Relationship Id="rId7" Type="http://schemas.openxmlformats.org/officeDocument/2006/relationships/hyperlink" Target="https://www.youtube.com/watch?v=TrzZ7YQyXbs" TargetMode="External"/><Relationship Id="rId2" Type="http://schemas.openxmlformats.org/officeDocument/2006/relationships/hyperlink" Target="https://www.neoteo.com/la-maquina-analitica-de-babb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TDPOxnfRaI" TargetMode="External"/><Relationship Id="rId5" Type="http://schemas.openxmlformats.org/officeDocument/2006/relationships/hyperlink" Target="https://jarroba.com/paradigmas-de-programacion/" TargetMode="External"/><Relationship Id="rId4" Type="http://schemas.openxmlformats.org/officeDocument/2006/relationships/hyperlink" Target="https://www.youtube.com/watch?v=hcuvB58hwlE" TargetMode="External"/><Relationship Id="rId9" Type="http://schemas.openxmlformats.org/officeDocument/2006/relationships/hyperlink" Target="http://es.wikipedia.org/wiki/M%C3%A1quina_virtual_Jav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ggita.com/story.php?title=Apple_in_vendita_iMac_piu_potenti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12" Type="http://schemas.openxmlformats.org/officeDocument/2006/relationships/hyperlink" Target="https://www.conasi.eu/batidora-vitamix/2120-batidora-vitamix-ascent-2300i-negra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utodesk.com/products/eagle/blog/alan-turing-cracking-code-modern-computing/" TargetMode="External"/><Relationship Id="rId11" Type="http://schemas.openxmlformats.org/officeDocument/2006/relationships/image" Target="../media/image8.jpeg"/><Relationship Id="rId5" Type="http://schemas.openxmlformats.org/officeDocument/2006/relationships/hyperlink" Target="https://elpais.com/tecnologia/2021-02-13/eniac-cumple-75-anos-la-historia-de-exito-tecnologico-y-de-machismo-del-primer-ordenador.html" TargetMode="External"/><Relationship Id="rId10" Type="http://schemas.openxmlformats.org/officeDocument/2006/relationships/hyperlink" Target="https://www.silicon.es/50-anos-del-ibm-mainframe-en-imagenes-1026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creativecommons.org/licenses/by/3.0/" TargetMode="External"/><Relationship Id="rId14" Type="http://schemas.openxmlformats.org/officeDocument/2006/relationships/hyperlink" Target="https://pixabay.com/es/microondas-horno-aparato-cocina-2905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2B_4A05150E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102_C0436D3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86755C0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F8A8F48A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6184605" cy="1646302"/>
          </a:xfrm>
        </p:spPr>
        <p:txBody>
          <a:bodyPr/>
          <a:lstStyle/>
          <a:p>
            <a:pPr algn="ctr"/>
            <a:r>
              <a:rPr lang="es-ES" dirty="0"/>
              <a:t>UT1 COMUNICANDONOS CON EL SI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0AD6DD5-E1F6-64CE-2264-36D1A0206F5E}"/>
              </a:ext>
            </a:extLst>
          </p:cNvPr>
          <p:cNvSpPr txBox="1"/>
          <p:nvPr/>
        </p:nvSpPr>
        <p:spPr>
          <a:xfrm>
            <a:off x="4385108" y="5586702"/>
            <a:ext cx="3162497" cy="787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 err="1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1ºDA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</a:t>
            </a:r>
            <a:r>
              <a:rPr lang="es-ES" sz="1400" spc="-41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CC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BY</a:t>
            </a:r>
            <a:r>
              <a:rPr lang="es-ES" sz="1400" spc="119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-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NC-SA 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4.0</a:t>
            </a:r>
          </a:p>
        </p:txBody>
      </p:sp>
      <p:pic>
        <p:nvPicPr>
          <p:cNvPr id="1026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66054DA5-D910-A9EA-CAE6-EAD2CEBE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79" y="6374675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13F778-BA97-2796-DF05-6C4E913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3DE2B2-23ED-4CB1-717E-3DEDE8A4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9A54974-74B6-2D27-2753-6E7987CAC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rgbClr val="FF0000"/>
                </a:solidFill>
              </a:rPr>
              <a:t>¿SE PUEDE PROGRAMAR UNA BATIDORA?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¿SE PUEDE PROGRAMAR UN VENTILADOR DE TECHO?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8C964CE0-38C8-F36D-78DD-5905DBA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7641-26DC-F825-6C32-CB5B3E4E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309C4-A9F5-C1DC-12B0-B39737C9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11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1ED602-A809-D052-0609-C48494065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Lenguaje artificial (Por eso siempre es comprensible por los humanos)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Traduce instrucciones del programador a código comprensible por el sistema informático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Permite definir algoritmos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7B1A3C-1F35-D896-F135-DAE32A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C6009-5682-6919-CB36-379DA6B9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>
                <a:solidFill>
                  <a:schemeClr val="accent4"/>
                </a:solidFill>
              </a:rPr>
              <a:t>3.1 DEFINICIÓN</a:t>
            </a:r>
            <a:endParaRPr lang="es-ES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16123109-A89A-C160-0A13-80862553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18EA-A44D-EB62-57E6-239E7B3D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9D2E4C-EEB7-6010-E2FD-03769A0B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12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9B7102-0436-1B28-9F0E-AE5BEF693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Los lenguajes de programación se componen de diferentes elementos: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Léxico: símbolos permitidos (identificadores, literales, operadores, palabras clave, comentarios y separadores)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Sintaxis: Normas de uso, símbolos permitidos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Semántica: variables, ámbitos, tipos de datos, expresiones, valor o referencia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Definiciones: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Lenguaje</a:t>
            </a:r>
            <a:r>
              <a:rPr lang="es-ES" b="1" spc="14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máquina, Instrucción, Palabra</a:t>
            </a:r>
            <a:r>
              <a:rPr lang="es-ES" b="1" spc="37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reservada</a:t>
            </a:r>
            <a:endParaRPr lang="es-ES" dirty="0">
              <a:solidFill>
                <a:schemeClr val="accent4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85550-094B-33F8-D3AE-0FF418F7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58E26-765A-EA74-A8F9-5410C837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 dirty="0">
                <a:solidFill>
                  <a:schemeClr val="accent4"/>
                </a:solidFill>
              </a:rPr>
              <a:t>3.1 ELEMENTOS</a:t>
            </a: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1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D5FAC7-5A04-7F4E-3624-2EB5D996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13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87555-6AAC-9E21-F38B-EE20F77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CLASIFICACIÓN: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605C24-41D2-2961-4D31-0683DB6393F2}"/>
              </a:ext>
            </a:extLst>
          </p:cNvPr>
          <p:cNvSpPr/>
          <p:nvPr/>
        </p:nvSpPr>
        <p:spPr>
          <a:xfrm>
            <a:off x="373369" y="3429000"/>
            <a:ext cx="236230" cy="224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4238"/>
            <a:ext cx="8707438" cy="5710237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Han evolucionado mucho, más amigables, más alto nivel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 veces, sin embargo, crean programas menos eficientes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Muy numerosos: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Máquina, ensamblador, Pascal, C, Visual Basic, C#, JavaScript</a:t>
            </a:r>
          </a:p>
          <a:p>
            <a:pPr marL="800100" lvl="2">
              <a:lnSpc>
                <a:spcPct val="120000"/>
              </a:lnSpc>
              <a:spcBef>
                <a:spcPts val="0"/>
              </a:spcBef>
            </a:pPr>
            <a:r>
              <a:rPr lang="es-ES" b="1">
                <a:solidFill>
                  <a:schemeClr val="accent2"/>
                </a:solidFill>
                <a:latin typeface="VPJLQW+Century Gothic Bold"/>
                <a:cs typeface="VPJLQW+Century Gothic Bold"/>
              </a:rPr>
              <a:t>???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4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microprocesadores 8086 y 8088">
            <a:extLst>
              <a:ext uri="{FF2B5EF4-FFF2-40B4-BE49-F238E27FC236}">
                <a16:creationId xmlns:a16="http://schemas.microsoft.com/office/drawing/2014/main" id="{EB3B7C13-5E73-A635-4F09-6EE2D90C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586751"/>
            <a:ext cx="4758193" cy="51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EBE8A9-65D0-A411-0F23-DB1325F5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8E2F9A-4622-E92E-9B2A-D0950BCE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291057" y="883920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1: </a:t>
            </a:r>
            <a:r>
              <a:rPr lang="es-ES" b="1">
                <a:solidFill>
                  <a:schemeClr val="accent4"/>
                </a:solidFill>
              </a:rPr>
              <a:t>Máquina</a:t>
            </a:r>
            <a:r>
              <a:rPr lang="es-ES">
                <a:solidFill>
                  <a:schemeClr val="accent4"/>
                </a:solidFill>
              </a:rPr>
              <a:t> 10101100 10110110 00110001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Más </a:t>
            </a:r>
            <a:r>
              <a:rPr lang="es-ES" b="1">
                <a:solidFill>
                  <a:schemeClr val="tx2"/>
                </a:solidFill>
              </a:rPr>
              <a:t>bajo</a:t>
            </a:r>
            <a:r>
              <a:rPr lang="es-ES">
                <a:solidFill>
                  <a:schemeClr val="accent4"/>
                </a:solidFill>
              </a:rPr>
              <a:t> nivel, muy difíciles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Comprendido por la CPU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2: </a:t>
            </a:r>
            <a:r>
              <a:rPr lang="es-ES" b="1">
                <a:solidFill>
                  <a:schemeClr val="accent4"/>
                </a:solidFill>
              </a:rPr>
              <a:t>Ensamblador</a:t>
            </a:r>
            <a:r>
              <a:rPr lang="es-ES">
                <a:solidFill>
                  <a:schemeClr val="accent4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tx2"/>
                </a:solidFill>
              </a:rPr>
              <a:t>Medio</a:t>
            </a:r>
            <a:r>
              <a:rPr lang="es-ES">
                <a:solidFill>
                  <a:schemeClr val="accent4"/>
                </a:solidFill>
              </a:rPr>
              <a:t> nivel, Más comprensibles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Necesita compilación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Nemónicos (ADD, SUM, MOV…)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Registros, ALU, memoria física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5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2F229D-8937-9A45-E83A-000926A9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055812-227D-0800-50D5-6A8AEBF9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06" y="2093334"/>
            <a:ext cx="4150486" cy="340008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881652" cy="599040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Tipo 3: </a:t>
            </a:r>
            <a:r>
              <a:rPr lang="es-ES" b="1" dirty="0">
                <a:solidFill>
                  <a:schemeClr val="tx2"/>
                </a:solidFill>
              </a:rPr>
              <a:t>Alto</a:t>
            </a:r>
            <a:r>
              <a:rPr lang="es-ES" b="1" dirty="0">
                <a:solidFill>
                  <a:schemeClr val="accent4"/>
                </a:solidFill>
              </a:rPr>
              <a:t> nivel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Intuitivos, sencillos, cercanos: IF, WHILE, 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Librerías y funciones predeterminadas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 err="1">
                <a:solidFill>
                  <a:schemeClr val="accent4"/>
                </a:solidFill>
              </a:rPr>
              <a:t>Frameworks</a:t>
            </a: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Independiente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Si tienen acceso directo a la memoria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y punteros se consideran de más bajo nivel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en términos relativos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sz="1400" dirty="0"/>
              <a:t>La diferencia entre bajo y alto nivel </a:t>
            </a:r>
            <a:r>
              <a:rPr lang="es-ES" sz="1400" b="1" dirty="0"/>
              <a:t>no es absoluta</a:t>
            </a:r>
            <a:r>
              <a:rPr lang="es-ES" sz="1400" dirty="0"/>
              <a:t>, sino relativa a cuánto se acerca el lenguaje al lenguaje humano frente al lenguaje máquina.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 dirty="0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 dirty="0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DD0908-83EA-717B-E7D6-7AECE96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65BE270-73D5-A2C7-EFAB-7370A2CE7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Ensamblador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D6DFE9-DFA0-B40A-8FB2-510DF1C9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Comparativa entre niveles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069BF29-3DB3-2645-AB46-B43D079FED6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7802" y="1316037"/>
            <a:ext cx="3090863" cy="4225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PROC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AX, DATOS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DS, AX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9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DX, OFFSET MENSAJE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4CH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ENDP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CODIGO ENDS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END PRINCIPAL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1819CB-1EFF-38B9-86A2-8E2CBE531F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9824" y="723250"/>
            <a:ext cx="3090862" cy="576262"/>
          </a:xfrm>
        </p:spPr>
        <p:txBody>
          <a:bodyPr>
            <a:normAutofit/>
          </a:bodyPr>
          <a:lstStyle/>
          <a:p>
            <a:r>
              <a:rPr lang="es-ES" dirty="0"/>
              <a:t>Máquina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54650F8-E8BB-410F-7062-11573737C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455319" y="1610264"/>
            <a:ext cx="3090862" cy="399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B8 00 00 8E D8 B9 0D 01 BA 0E 01 CD 21 B4 4C CD 21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10111000 00000000 10001110 11011000 10111001 00001101 00000001 10111010 00001110 00000001 11001101 00100001 10110100 01001100 11001101 00100001</a:t>
            </a: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F4BF64-3F5B-EA47-60EC-79650171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17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A3A69D-CFA1-A451-3FD5-247FDD0F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CLASIFICACIÓN según paradigmas de programación: 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269288" cy="620453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1. Programación </a:t>
            </a:r>
            <a:r>
              <a:rPr lang="es-ES" b="1" dirty="0">
                <a:solidFill>
                  <a:schemeClr val="accent4"/>
                </a:solidFill>
              </a:rPr>
              <a:t>estructurada</a:t>
            </a:r>
            <a:endParaRPr lang="es-ES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Secuencia ordenada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Bloques lógicos según estructuras de control: DECISIONES Y REPETICIONES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Sencilla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Inviable para programas grandes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2. Programación </a:t>
            </a:r>
            <a:r>
              <a:rPr lang="es-ES" b="1" dirty="0">
                <a:solidFill>
                  <a:schemeClr val="accent4"/>
                </a:solidFill>
              </a:rPr>
              <a:t>modular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El problema se divide en partes más abarcables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Facilita la comprensión y solución del programa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planificación con distintas estrategias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Posibilita el reparto del trabajo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reutilización de los módulos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Funciones, procedimientos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Recursividad: una función se llama a sí misma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00DB8F-CEAB-61DB-EA32-42B69D73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010" y="4954888"/>
            <a:ext cx="4305782" cy="12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740EC0-E2AF-2376-CE3E-AFC0E738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2CBE871-89FA-B40A-CB67-FCF87C52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según paradigmas de programación:</a:t>
            </a:r>
            <a:endParaRPr lang="es-ES">
              <a:solidFill>
                <a:schemeClr val="accent4"/>
              </a:solidFill>
            </a:endParaRP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-128685" y="961604"/>
            <a:ext cx="8063645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3. </a:t>
            </a:r>
            <a:r>
              <a:rPr lang="es-ES" dirty="0">
                <a:solidFill>
                  <a:schemeClr val="tx2"/>
                </a:solidFill>
              </a:rPr>
              <a:t>Programación </a:t>
            </a:r>
            <a:r>
              <a:rPr lang="es-ES" b="1" dirty="0">
                <a:solidFill>
                  <a:schemeClr val="accent4"/>
                </a:solidFill>
              </a:rPr>
              <a:t>orientada a objetos POO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estructuras de programación representan entidades del mundo real (objetos)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Los objetos presentas atributos (características) y métodos (funcionalidades)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Este paradigma facilita la comprensión y reutilización de código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Polimorfismo, herencia y encapsulación son propiedades de los objetos que aumentan la expresividad de estos lenguajes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4. Programación </a:t>
            </a:r>
            <a:r>
              <a:rPr lang="es-ES" b="1" dirty="0">
                <a:solidFill>
                  <a:schemeClr val="accent4"/>
                </a:solidFill>
              </a:rPr>
              <a:t>lógica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 un paradigma completamente distinto a los anteriores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Sigue la lógica formal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definen hechos y reglas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5. </a:t>
            </a:r>
            <a:r>
              <a:rPr lang="es-ES" i="1" dirty="0">
                <a:solidFill>
                  <a:schemeClr val="tx2"/>
                </a:solidFill>
              </a:rPr>
              <a:t>Otros</a:t>
            </a:r>
            <a:r>
              <a:rPr lang="es-ES" dirty="0">
                <a:solidFill>
                  <a:schemeClr val="tx2"/>
                </a:solidFill>
              </a:rPr>
              <a:t>: dinámica, funcional, restricciones, reactiva, DSL, multiparadigma, C/S, concurrente</a:t>
            </a:r>
          </a:p>
        </p:txBody>
      </p:sp>
    </p:spTree>
    <p:extLst>
      <p:ext uri="{BB962C8B-B14F-4D97-AF65-F5344CB8AC3E}">
        <p14:creationId xmlns:p14="http://schemas.microsoft.com/office/powerpoint/2010/main" val="269358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929B6-5F9B-298C-B282-9F195A4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Ejemplo </a:t>
            </a:r>
            <a:r>
              <a:rPr lang="es-ES" dirty="0" err="1"/>
              <a:t>prolog</a:t>
            </a:r>
            <a:r>
              <a:rPr lang="es-ES" dirty="0"/>
              <a:t> (paradigma lógico)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04787-5A47-FF22-4B36-89B5B909D9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Hecho: Rubí es un gato.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hecho(gato(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Regla: Todos los gatos tienen dientes.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(X)) :- hecho(gato(X)).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Consulta: ¿Rubí tiene dientes?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?- 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C2AB6F-6574-2EED-8226-93EBF3F6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0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C3201-71AD-F7D7-1242-C62171B3F126}"/>
              </a:ext>
            </a:extLst>
          </p:cNvPr>
          <p:cNvSpPr txBox="1">
            <a:spLocks/>
          </p:cNvSpPr>
          <p:nvPr/>
        </p:nvSpPr>
        <p:spPr>
          <a:xfrm>
            <a:off x="292407" y="920163"/>
            <a:ext cx="8175815" cy="48404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es un ordenador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Hardware y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Programa: instrucciones y datos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Aplicaciones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Definiciones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Estándar y a medida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Lenguajes de programación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Tipos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Ejemplos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Paradigmas de programación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Traducción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Traductores de código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Código fuente y ejecutable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Glosario</a:t>
            </a:r>
          </a:p>
          <a:p>
            <a:pPr marL="457200" lvl="1" indent="0"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79216-2FB6-9BD4-2CD6-F6CA453B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0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AF88-9370-936A-33B2-18076D8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5CEA-9745-8C5A-42E8-3EEA328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Crea tu propio algoritmo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D80EC-7E47-D758-8D6F-90BE95FF9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CBAFEE-E999-6C0C-0838-EAD2E3B2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4F27503-9655-5891-A143-DADA4B34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29306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2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876E7-BBB8-C6C6-380B-1558B0C8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21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9570E81-29BA-B44A-1445-3B056CB525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C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41D755-3092-7F69-CAAE-611355D77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3.4 EJEMPLOS: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92" y="1242328"/>
            <a:ext cx="6356481" cy="520724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Potente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SO Unix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Estructurado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Funciones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Punteros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Eficiente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Compilado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4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07041-C79B-0EA4-AEEC-83DB936D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22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CED17D-5CEE-05C2-6FE5-8094DBD0D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JAVA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C621860-15B6-65E7-E0AF-0402E1CAC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D89A35-6C75-5886-5625-CA3227EF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4"/>
                </a:solidFill>
              </a:rPr>
              <a:t>3.4 EJEMPLOS: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33078D-AC8F-30CD-2458-64CD1BA4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1" y="2572868"/>
            <a:ext cx="6242270" cy="3765179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Evolución C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 Objetos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8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127419-6423-3A49-2E1C-94F0E1BA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23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A9CE3BF-F8BF-FB9B-38BF-F012E765C0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PYTHON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DD2CD9-F298-7D86-B144-0DBC8031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3.4 EJEMPLOS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497B37-B975-7A8B-CFD8-71515938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69" y="1301850"/>
            <a:ext cx="6191568" cy="529617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Portable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Amigable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2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C0C202-E638-3A77-0F3C-75D9837F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543EB8-94DE-3486-D977-A16C1E0FF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Probar varios lenguajes de programación en Linux</a:t>
            </a:r>
          </a:p>
          <a:p>
            <a:pPr lvl="1"/>
            <a:r>
              <a:rPr lang="es-ES" dirty="0"/>
              <a:t>Enunciado en el repositorio</a:t>
            </a:r>
          </a:p>
          <a:p>
            <a:pPr lvl="1"/>
            <a:r>
              <a:rPr lang="es-ES" dirty="0"/>
              <a:t>Monta tu máquina virtual Linux</a:t>
            </a:r>
          </a:p>
          <a:p>
            <a:pPr lvl="1"/>
            <a:r>
              <a:rPr lang="es-ES" dirty="0"/>
              <a:t>Lanza la terminal</a:t>
            </a:r>
          </a:p>
          <a:p>
            <a:pPr lvl="1"/>
            <a:r>
              <a:rPr lang="es-ES" dirty="0"/>
              <a:t>Sigue las instrucciones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52B0FC2-4AD9-4096-0ED7-B78D6EAD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TAREA 02</a:t>
            </a:r>
          </a:p>
        </p:txBody>
      </p:sp>
    </p:spTree>
    <p:extLst>
      <p:ext uri="{BB962C8B-B14F-4D97-AF65-F5344CB8AC3E}">
        <p14:creationId xmlns:p14="http://schemas.microsoft.com/office/powerpoint/2010/main" val="88918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0563AD-24EB-7B25-6943-6470F182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93A9FEE-8409-2B3C-F849-41BA358C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97486" y="867223"/>
            <a:ext cx="6541518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Pasan de alto nivel a ensamblador o máquina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LENGUAJES COMPILADOS, INTERPRETADOS Y VIRTUALES</a:t>
            </a:r>
          </a:p>
          <a:p>
            <a:r>
              <a:rPr lang="es-ES" sz="1400" b="1" dirty="0"/>
              <a:t>Lenguaje compilado</a:t>
            </a:r>
            <a:r>
              <a:rPr lang="es-ES" sz="1400" dirty="0"/>
              <a:t>: más rápido, menos flexible, menos portable.</a:t>
            </a:r>
          </a:p>
          <a:p>
            <a:r>
              <a:rPr lang="es-ES" sz="1400" b="1" dirty="0"/>
              <a:t>Lenguaje interpretado</a:t>
            </a:r>
            <a:r>
              <a:rPr lang="es-ES" sz="1400" dirty="0"/>
              <a:t>: más fácil de probar, pero más lento.</a:t>
            </a:r>
          </a:p>
          <a:p>
            <a:r>
              <a:rPr lang="es-ES" sz="1400" b="1" dirty="0" err="1"/>
              <a:t>Bytecode</a:t>
            </a:r>
            <a:r>
              <a:rPr lang="es-ES" sz="1400" b="1" dirty="0"/>
              <a:t> + máquina virtual</a:t>
            </a:r>
            <a:r>
              <a:rPr lang="es-ES" sz="1400" dirty="0"/>
              <a:t>: un punto medio; portabilidad + rendimiento razonable gracias al </a:t>
            </a:r>
            <a:r>
              <a:rPr lang="es-ES" sz="1400" b="1" dirty="0"/>
              <a:t>JIT</a:t>
            </a:r>
            <a:r>
              <a:rPr lang="es-ES" sz="1400" dirty="0"/>
              <a:t> (Just-In-Time </a:t>
            </a:r>
            <a:r>
              <a:rPr lang="es-ES" sz="1400" dirty="0" err="1"/>
              <a:t>compiler</a:t>
            </a:r>
            <a:r>
              <a:rPr lang="es-ES" sz="1400" dirty="0"/>
              <a:t>).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 dirty="0">
                <a:solidFill>
                  <a:schemeClr val="accent4"/>
                </a:solidFill>
              </a:rPr>
              <a:t>4.1 Lenguajes compilados</a:t>
            </a:r>
            <a:endParaRPr lang="es-E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código fuente se traduce previamente a ejecutable: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sz="1000" b="1" dirty="0">
                <a:solidFill>
                  <a:schemeClr val="tx2"/>
                </a:solidFill>
              </a:rPr>
              <a:t>Preprocesado, Compilación, Ensamblado, Enlazado</a:t>
            </a:r>
            <a:endParaRPr lang="es-ES" b="1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rápida del ejecutable generado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el Quijote Entero, tardo mucho, pero ya lo tengo traducido para leerlo en cualquier momento y, puede acceder directamente a cualquier capitulo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0757DB-D080-4D9E-236D-FC17B024D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90" y="216700"/>
            <a:ext cx="1928956" cy="6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25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999D5-2D87-45E3-4951-D3B730CF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26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D49F7C-C0BC-6B23-AA06-2192C580B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4.1 Traductores de código: PROCESO DE COMPILACIÓN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70228" y="1017494"/>
            <a:ext cx="7736543" cy="584050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rgbClr val="111111"/>
                </a:solidFill>
                <a:latin typeface="-apple-system"/>
              </a:rPr>
              <a:t>El proceso de compilación de un programa consta de varias fases: preprocesado, compilación, ensamblado y enlazado. 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Preprocesado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preprocesador (una parte del compilador) toma el código fuente en bruto y lo prepara para la siguiente fase. </a:t>
            </a:r>
            <a:r>
              <a:rPr lang="es-ES" i="1" dirty="0">
                <a:solidFill>
                  <a:srgbClr val="111111"/>
                </a:solidFill>
                <a:latin typeface="-apple-system"/>
              </a:rPr>
              <a:t>Busca errores de escritura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Eliminación de los comentarios. Inclusión de las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cabeceras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librerías.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Compilación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compilador toma el código fuente preprocesado y lo traduce a un lenguaje intermedio, como el código de ensamblador. El resultado es un archivo de código objeto. Es adaptado (dependiente) al SO y al HW.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Ensamblado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El ensamblador toma el código objeto y lo traduce a código máquina, dependiente del HW, que puede ser ejecutado directamente por la CPU del ordenador.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Enlazado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Finalmente, el enlazador toma uno o más archivos de código máquina y los combina en un solo archivo ejecutable. Durante este proceso, se resuelven todas las referencias a funciones y variables que están definidas en otros archivos de código objeto. Aquí se incluye el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contenido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</a:t>
            </a:r>
            <a:r>
              <a:rPr lang="es-ES" dirty="0">
                <a:solidFill>
                  <a:srgbClr val="111111"/>
                </a:solidFill>
                <a:latin typeface="-apple-system"/>
                <a:hlinkClick r:id="rId3"/>
              </a:rPr>
              <a:t>librerías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Puede ser dinámico o estático.</a:t>
            </a:r>
          </a:p>
          <a:p>
            <a:pPr algn="just">
              <a:buFont typeface="+mj-lt"/>
              <a:buAutoNum type="arabicPeriod"/>
            </a:pPr>
            <a:endParaRPr lang="es-ES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465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243163-BE52-8BCE-8E46-53CEB983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E2AFC8-D4E5-1013-833E-C6AD25DB8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A7DDA4A-86E3-AE7A-B389-9E3446305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004661"/>
              </p:ext>
            </p:extLst>
          </p:nvPr>
        </p:nvGraphicFramePr>
        <p:xfrm>
          <a:off x="253590" y="762000"/>
          <a:ext cx="821463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125FB54-26EE-7B4C-FD6A-2D653E6CC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672494"/>
              </p:ext>
            </p:extLst>
          </p:nvPr>
        </p:nvGraphicFramePr>
        <p:xfrm>
          <a:off x="415635" y="2917198"/>
          <a:ext cx="4682837" cy="394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9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C089D7-8B23-710A-8D6E-B2550B4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580D3A3-7728-8C8C-D0D5-0EC74174C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4.2 Lenguajes interpretados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1050158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No generan código objeto ni ejecutable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intérprete está en memoria a la vez que el programa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Las instrucciones se traducen al vuelo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más lenta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la primera frase del Quijote y la leo, si quiero seguir leyendo, traduzco la segunda frase, </a:t>
            </a:r>
            <a:r>
              <a:rPr lang="es-ES" b="1" dirty="0" err="1">
                <a:solidFill>
                  <a:schemeClr val="accent4"/>
                </a:solidFill>
              </a:rPr>
              <a:t>etc</a:t>
            </a:r>
            <a:endParaRPr lang="es-ES" b="1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Empiezo rápido a leer pero puede que tarde mucho en llegar al capítulo 12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29B7B6-C196-3F9B-D1CD-4910A2D5AB88}"/>
              </a:ext>
            </a:extLst>
          </p:cNvPr>
          <p:cNvSpPr txBox="1">
            <a:spLocks/>
          </p:cNvSpPr>
          <p:nvPr/>
        </p:nvSpPr>
        <p:spPr>
          <a:xfrm>
            <a:off x="99208" y="4756760"/>
            <a:ext cx="8305801" cy="158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Código intermedio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Lentos pero versátiles</a:t>
            </a:r>
            <a:endParaRPr lang="es-ES" dirty="0"/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47B0BA1D-BB5D-6FF2-4BCA-8B417219D2F5}"/>
              </a:ext>
            </a:extLst>
          </p:cNvPr>
          <p:cNvSpPr txBox="1">
            <a:spLocks/>
          </p:cNvSpPr>
          <p:nvPr/>
        </p:nvSpPr>
        <p:spPr>
          <a:xfrm>
            <a:off x="99208" y="4251222"/>
            <a:ext cx="8571346" cy="337025"/>
          </a:xfrm>
          <a:prstGeom prst="rect">
            <a:avLst/>
          </a:prstGeo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s-ES" sz="1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+mj-lt"/>
              <a:buNone/>
            </a:pPr>
            <a:r>
              <a:rPr lang="es-ES" b="1" dirty="0">
                <a:solidFill>
                  <a:schemeClr val="accent4"/>
                </a:solidFill>
              </a:rPr>
              <a:t>4.3. Lenguajes virtuales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86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3209CE-D8A6-17BF-9CEA-EAFA2DF6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2271CB-E066-7B54-B098-4CEFBD4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4.3 Lenguajes virtuales</a:t>
            </a:r>
          </a:p>
          <a:p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63140" y="1049785"/>
            <a:ext cx="8685212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>
                <a:solidFill>
                  <a:schemeClr val="tx1"/>
                </a:solidFill>
              </a:rPr>
              <a:t>El proceso de compilación para lenguajes que se ejecutan en una máquina virtual, como Java, es un poco diferente: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Compilación</a:t>
            </a:r>
            <a:r>
              <a:rPr lang="es-ES">
                <a:solidFill>
                  <a:schemeClr val="tx1"/>
                </a:solidFill>
              </a:rPr>
              <a:t>: El compilador toma el código fuente y lo compila en un formato intermedio conocido como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. Este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es independiente de la plataforma y puede ejecutarse en cualquier máquina que tenga instalada la Máquina Virtual de Java (JVM).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Carga</a:t>
            </a:r>
            <a:r>
              <a:rPr lang="es-ES">
                <a:solidFill>
                  <a:schemeClr val="tx1"/>
                </a:solidFill>
              </a:rPr>
              <a:t>: Cuando se ejecuta el programa, la JVM carga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necesario en memoria.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Verificación</a:t>
            </a:r>
            <a:r>
              <a:rPr lang="es-ES">
                <a:solidFill>
                  <a:schemeClr val="tx1"/>
                </a:solidFill>
              </a:rPr>
              <a:t>: La JVM verifica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cargado para asegurarse de que es válido y no viola las restricciones de seguridad de Java.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Ejecución</a:t>
            </a:r>
            <a:r>
              <a:rPr lang="es-ES">
                <a:solidFill>
                  <a:schemeClr val="tx1"/>
                </a:solidFill>
              </a:rPr>
              <a:t>: Finalmente, la JVM interpreta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y lo ejecuta. Algunas JVM también pueden compilar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a código de máquina nativo en tiempo de ejecución para mejorar el rendimiento, Just-In-Time (JIT).</a:t>
            </a:r>
          </a:p>
        </p:txBody>
      </p:sp>
    </p:spTree>
    <p:extLst>
      <p:ext uri="{BB962C8B-B14F-4D97-AF65-F5344CB8AC3E}">
        <p14:creationId xmlns:p14="http://schemas.microsoft.com/office/powerpoint/2010/main" val="80919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un ordenador?</a:t>
            </a:r>
          </a:p>
        </p:txBody>
      </p:sp>
    </p:spTree>
    <p:extLst>
      <p:ext uri="{BB962C8B-B14F-4D97-AF65-F5344CB8AC3E}">
        <p14:creationId xmlns:p14="http://schemas.microsoft.com/office/powerpoint/2010/main" val="230770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DBD7FB-6479-6A8E-B2F9-39EF9A87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078" y="1425388"/>
            <a:ext cx="7769220" cy="6389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C9F41CC-6E9C-7ADE-DD37-DD79286C00A1}"/>
              </a:ext>
            </a:extLst>
          </p:cNvPr>
          <p:cNvSpPr txBox="1"/>
          <p:nvPr/>
        </p:nvSpPr>
        <p:spPr>
          <a:xfrm>
            <a:off x="183776" y="1215946"/>
            <a:ext cx="7907522" cy="3949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4"/>
              </a:lnSpc>
              <a:spcBef>
                <a:spcPts val="0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fuente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de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,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escrito</a:t>
            </a:r>
            <a:r>
              <a:rPr spc="3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programador</a:t>
            </a:r>
            <a:r>
              <a:rPr spc="2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lenguaje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de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programación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79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Compilar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proceso</a:t>
            </a:r>
            <a:r>
              <a:rPr spc="2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que</a:t>
            </a:r>
            <a:r>
              <a:rPr spc="-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traduce</a:t>
            </a:r>
            <a:r>
              <a:rPr spc="3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el</a:t>
            </a:r>
            <a:r>
              <a:rPr spc="12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fuente</a:t>
            </a:r>
            <a:r>
              <a:rPr spc="1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lang="es-ES" spc="29" dirty="0">
                <a:solidFill>
                  <a:schemeClr val="tx2"/>
                </a:solidFill>
                <a:latin typeface="Trebuchet MS"/>
                <a:cs typeface="MDUHDN+Century Gothic"/>
              </a:rPr>
              <a:t> máquina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(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comprensible</a:t>
            </a:r>
            <a:r>
              <a:rPr spc="4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ordenador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)</a:t>
            </a:r>
          </a:p>
          <a:p>
            <a:pPr marL="0" marR="0">
              <a:lnSpc>
                <a:spcPts val="1934"/>
              </a:lnSpc>
              <a:spcBef>
                <a:spcPts val="1981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objeto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ensamblador</a:t>
            </a:r>
            <a:r>
              <a:rPr spc="-12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generado</a:t>
            </a:r>
            <a:r>
              <a:rPr spc="26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tras</a:t>
            </a:r>
            <a:r>
              <a:rPr spc="2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spc="15" dirty="0">
                <a:solidFill>
                  <a:schemeClr val="tx2"/>
                </a:solidFill>
                <a:latin typeface="Trebuchet MS"/>
                <a:cs typeface="MDUHDN+Century Gothic"/>
              </a:rPr>
              <a:t>la</a:t>
            </a:r>
            <a:r>
              <a:rPr spc="-39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compilación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del</a:t>
            </a:r>
            <a:r>
              <a:rPr spc="2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2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fuente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29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Librería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externo</a:t>
            </a:r>
            <a:r>
              <a:rPr spc="2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que se</a:t>
            </a:r>
            <a:r>
              <a:rPr spc="-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incluye</a:t>
            </a:r>
            <a:r>
              <a:rPr spc="-1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al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para</a:t>
            </a:r>
            <a:r>
              <a:rPr spc="-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proporcionar</a:t>
            </a:r>
            <a:r>
              <a:rPr spc="26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funcionalidad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adicional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Archivo</a:t>
            </a:r>
            <a:r>
              <a:rPr b="1" spc="2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ejecutable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spc="24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ejecutable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que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puede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ser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ejecutado</a:t>
            </a:r>
            <a:r>
              <a:rPr spc="3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el</a:t>
            </a:r>
            <a:r>
              <a:rPr spc="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ordenador</a:t>
            </a:r>
            <a:endParaRPr lang="es-ES"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F1A3D26-1F73-08DE-1C3E-FE539273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4.4 Traductores de código: Resumen de conceptos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0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4C1A85-DE2B-3568-7344-D5C13991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6156FF-57C8-9076-5339-360A16412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Traducción completa y paso a paso de un programa en c</a:t>
            </a:r>
          </a:p>
          <a:p>
            <a:r>
              <a:rPr lang="es-ES" dirty="0"/>
              <a:t>Enunciado en el repositorio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C30E3D2-92C0-9C25-CE48-DA417D05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1805D3-6C6B-65A4-F50C-0F7A6F17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491"/>
            <a:ext cx="9144000" cy="3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56A7FC-B598-62BE-2B38-94D95A51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32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75250B-1ED4-7944-8849-142B6EDF4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Lenguaje máquina: lenguaje que comprende el ordenador (01010101)</a:t>
            </a:r>
          </a:p>
          <a:p>
            <a:r>
              <a:rPr lang="es-ES" dirty="0"/>
              <a:t>Instrucción: cada una de las sentencias u órdenes que forman parte de un programa</a:t>
            </a:r>
          </a:p>
          <a:p>
            <a:r>
              <a:rPr lang="es-ES" dirty="0"/>
              <a:t>Palabra reservada: cada uno de los símbolos (léxico) que componen la sintaxis de un lenguaje</a:t>
            </a:r>
          </a:p>
          <a:p>
            <a:r>
              <a:rPr lang="es-ES" dirty="0"/>
              <a:t>Programa: conjunto de pasos o instrucciones que indican al ordenador cómo realizar un proceso, siguiendo un algoritmo</a:t>
            </a:r>
          </a:p>
          <a:p>
            <a:r>
              <a:rPr lang="es-ES" dirty="0"/>
              <a:t>Algoritmo: Un algoritmo es un conjunto ordenado y finito de operaciones simples que nos permiten hallar la solución a un problema. Es una serie de instrucciones o reglas establecidas que, por medio de una sucesión de pasos, permiten llegar a un resultado o solución.</a:t>
            </a:r>
          </a:p>
          <a:p>
            <a:r>
              <a:rPr lang="es-ES" dirty="0"/>
              <a:t>Ejecutar: consiste en iniciar un programa y ponerlo en ejecución</a:t>
            </a:r>
          </a:p>
          <a:p>
            <a:r>
              <a:rPr lang="es-ES" dirty="0"/>
              <a:t>Librería: conjunto de funciones que realizan tareas concretas (BBDD, informes…) y que están disponibles para que las reutilicemos al codificar nuestros programas</a:t>
            </a:r>
          </a:p>
          <a:p>
            <a:r>
              <a:rPr lang="es-ES" dirty="0"/>
              <a:t>Entorno de desarrollo (IDE): herramienta que facilita y posibilita el desarrollo de software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42B5E1-5F9C-3B3A-2FDA-E7E7F300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Glosario</a:t>
            </a:r>
          </a:p>
        </p:txBody>
      </p:sp>
    </p:spTree>
    <p:extLst>
      <p:ext uri="{BB962C8B-B14F-4D97-AF65-F5344CB8AC3E}">
        <p14:creationId xmlns:p14="http://schemas.microsoft.com/office/powerpoint/2010/main" val="209659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F1FFEF-982B-24E8-3616-6CF452E5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07D7F5E-909E-BB19-8CCC-EF3B143DE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068"/>
              </a:lnSpc>
              <a:spcBef>
                <a:spcPts val="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Máquina analítica de Babbage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Ada Lovelace,</a:t>
            </a:r>
            <a:r>
              <a:rPr lang="es-ES" spc="-17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primera informática de la historia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lang="es-ES" spc="19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Paradigmas</a:t>
            </a:r>
            <a:r>
              <a:rPr lang="es-ES" spc="-2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de programación 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otro enlace</a:t>
            </a:r>
          </a:p>
          <a:p>
            <a:pPr>
              <a:lnSpc>
                <a:spcPts val="2065"/>
              </a:lnSpc>
              <a:spcBef>
                <a:spcPts val="1592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Áreas de la</a:t>
            </a:r>
            <a:r>
              <a:rPr lang="es-ES" spc="1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Lenguajes de</a:t>
            </a:r>
            <a:r>
              <a:rPr lang="es-ES" spc="-1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89"/>
              </a:lnSpc>
              <a:spcBef>
                <a:spcPts val="1566"/>
              </a:spcBef>
            </a:pPr>
            <a:r>
              <a:rPr lang="es-ES">
                <a:solidFill>
                  <a:schemeClr val="tx2"/>
                </a:solidFill>
                <a:latin typeface="Trebuchet MS"/>
              </a:rPr>
              <a:t>Máquina </a:t>
            </a:r>
            <a:r>
              <a:rPr lang="es-ES" dirty="0">
                <a:solidFill>
                  <a:schemeClr val="tx2"/>
                </a:solidFill>
                <a:latin typeface="Trebuchet MS"/>
              </a:rPr>
              <a:t>virtual Java:      </a:t>
            </a:r>
            <a:r>
              <a:rPr lang="es-ES" dirty="0">
                <a:solidFill>
                  <a:schemeClr val="tx2"/>
                </a:solidFill>
                <a:latin typeface="Trebuchet MS"/>
                <a:hlinkClick r:id="rId8"/>
              </a:rPr>
              <a:t>1  </a:t>
            </a:r>
            <a:r>
              <a:rPr lang="es-ES" dirty="0">
                <a:solidFill>
                  <a:schemeClr val="tx2"/>
                </a:solidFill>
                <a:latin typeface="Trebuchet MS"/>
              </a:rPr>
              <a:t>      </a:t>
            </a:r>
            <a:r>
              <a:rPr lang="es-ES" dirty="0">
                <a:solidFill>
                  <a:schemeClr val="tx2"/>
                </a:solidFill>
                <a:latin typeface="Trebuchet MS"/>
                <a:hlinkClick r:id="rId9"/>
              </a:rPr>
              <a:t>2</a:t>
            </a:r>
            <a:endParaRPr lang="es-ES" dirty="0">
              <a:latin typeface="Trebuchet MS"/>
            </a:endParaRP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9FAE78-F9D7-C7EB-A8E3-91A805B4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Ampliación</a:t>
            </a:r>
          </a:p>
        </p:txBody>
      </p:sp>
    </p:spTree>
    <p:extLst>
      <p:ext uri="{BB962C8B-B14F-4D97-AF65-F5344CB8AC3E}">
        <p14:creationId xmlns:p14="http://schemas.microsoft.com/office/powerpoint/2010/main" val="235588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C79B-72C3-AC00-0988-C3A6C79F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62E00F43-AA16-DA5E-8913-F6AEDBA3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E4FD2F8C-8C82-1127-7531-B993CCC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BA8A59A7-B88A-684C-EF2F-79D4688E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CFE5ADF3-4690-C98F-11DB-613D9189B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266D2010-8250-31A9-40A1-F7789CB04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969C1A45-90E3-4E46-C7BF-77BDB6F39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4F94FAC6-D9C2-7316-A0E1-179615455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5F235971-9869-B887-88F2-97E5A1CA6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1CA7869A-90A3-BA6F-0FF8-E4B560B0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C85744C8-C28A-C1B6-BC25-3585DFEF4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A2E6CB89-78ED-6F13-3C5F-FDC1B472B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61454BEF-0845-01C8-0A17-FE248D889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lan Turing: Cracking the Code of Computing | EAGLE | Blog">
            <a:extLst>
              <a:ext uri="{FF2B5EF4-FFF2-40B4-BE49-F238E27FC236}">
                <a16:creationId xmlns:a16="http://schemas.microsoft.com/office/drawing/2014/main" id="{A8BC6308-7E1C-3326-973A-BF2118A7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99" y="1772395"/>
            <a:ext cx="2565401" cy="16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69D9BE-4669-F689-F388-964C5066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2867" y="1305694"/>
            <a:ext cx="2558265" cy="212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IAC cumple 75 años: la historia de éxito tecnológico y de machismo del  primer ordenador | Tecnología | EL PAÍS">
            <a:extLst>
              <a:ext uri="{FF2B5EF4-FFF2-40B4-BE49-F238E27FC236}">
                <a16:creationId xmlns:a16="http://schemas.microsoft.com/office/drawing/2014/main" id="{F4524CB6-DECE-FF58-36C2-C97388B8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3404"/>
            <a:ext cx="2561832" cy="174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26D458-62F3-1532-A904-09F1DCA6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SISTEMAS</a:t>
            </a:r>
            <a:r>
              <a:rPr lang="es-ES" baseline="0"/>
              <a:t> INFORMÁTICOS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87169D-1CE1-1455-D901-291D280F0D8B}"/>
              </a:ext>
            </a:extLst>
          </p:cNvPr>
          <p:cNvSpPr txBox="1"/>
          <p:nvPr/>
        </p:nvSpPr>
        <p:spPr>
          <a:xfrm>
            <a:off x="6096000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ENIAC. Fuente: El </a:t>
            </a:r>
            <a:r>
              <a:rPr lang="en-US" sz="80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País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F994480-5774-A3B8-4DDF-0A82C90DD3D0}"/>
              </a:ext>
            </a:extLst>
          </p:cNvPr>
          <p:cNvSpPr txBox="1"/>
          <p:nvPr/>
        </p:nvSpPr>
        <p:spPr>
          <a:xfrm>
            <a:off x="482599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ALAN TURING. Fuente: </a:t>
            </a:r>
            <a:r>
              <a:rPr lang="en-US" sz="80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Autodesk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62D119-980E-DC31-D82A-08A4AA341626}"/>
              </a:ext>
            </a:extLst>
          </p:cNvPr>
          <p:cNvSpPr txBox="1"/>
          <p:nvPr/>
        </p:nvSpPr>
        <p:spPr>
          <a:xfrm>
            <a:off x="5215489" y="6362775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Fuente: apple</a:t>
            </a:r>
          </a:p>
        </p:txBody>
      </p:sp>
      <p:pic>
        <p:nvPicPr>
          <p:cNvPr id="4" name="Imagen 3" descr="Pantalla de computadora&#10;&#10;Descripción generada automáticamente">
            <a:extLst>
              <a:ext uri="{FF2B5EF4-FFF2-40B4-BE49-F238E27FC236}">
                <a16:creationId xmlns:a16="http://schemas.microsoft.com/office/drawing/2014/main" id="{02FF2C9C-BD9A-140F-29D8-B4D56F219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20648" y="3531808"/>
            <a:ext cx="2872596" cy="2872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86349D-4770-C157-BCCD-06B970CF1972}"/>
              </a:ext>
            </a:extLst>
          </p:cNvPr>
          <p:cNvSpPr txBox="1"/>
          <p:nvPr/>
        </p:nvSpPr>
        <p:spPr>
          <a:xfrm>
            <a:off x="3140874" y="6525557"/>
            <a:ext cx="27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8" tooltip="https://diggita.com/story.php?title=Apple_in_vendita_iMac_piu_potenti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9" tooltip="https://creativecommons.org/licenses/by/3.0/"/>
              </a:rPr>
              <a:t>CC BY</a:t>
            </a:r>
            <a:endParaRPr lang="es-ES" sz="9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E49D22-4D8D-A4C6-CD4E-233F128121C3}"/>
              </a:ext>
            </a:extLst>
          </p:cNvPr>
          <p:cNvSpPr txBox="1"/>
          <p:nvPr/>
        </p:nvSpPr>
        <p:spPr>
          <a:xfrm>
            <a:off x="3292867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MAINFRAME. Fuente: </a:t>
            </a:r>
            <a:r>
              <a:rPr lang="en-US" sz="800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silicon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C9834C-BD75-3648-F5CA-78C1E01A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4</a:t>
            </a:fld>
            <a:endParaRPr lang="es-ES"/>
          </a:p>
        </p:txBody>
      </p:sp>
      <p:pic>
        <p:nvPicPr>
          <p:cNvPr id="11" name="Imagen 10" descr="Una licuadora blanca&#10;&#10;Descripción generada automáticamente con confianza media">
            <a:extLst>
              <a:ext uri="{FF2B5EF4-FFF2-40B4-BE49-F238E27FC236}">
                <a16:creationId xmlns:a16="http://schemas.microsoft.com/office/drawing/2014/main" id="{6847C917-A1BC-7C86-EF80-07314B30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2771" y="4819584"/>
            <a:ext cx="1693403" cy="16934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B0707D-D973-24BB-22B0-FF9E54D67E89}"/>
              </a:ext>
            </a:extLst>
          </p:cNvPr>
          <p:cNvSpPr txBox="1"/>
          <p:nvPr/>
        </p:nvSpPr>
        <p:spPr>
          <a:xfrm>
            <a:off x="111101" y="6606343"/>
            <a:ext cx="13857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12" tooltip="https://www.conasi.eu/batidora-vitamix/2120-batidora-vitamix-ascent-2300i-negra.html"/>
              </a:rPr>
              <a:t>Esta foto</a:t>
            </a:r>
            <a:endParaRPr lang="es-ES" sz="900"/>
          </a:p>
        </p:txBody>
      </p:sp>
      <p:pic>
        <p:nvPicPr>
          <p:cNvPr id="14" name="Imagen 13" descr="Pantalla de un microondas&#10;&#10;Descripción generada automáticamente con confianza media">
            <a:extLst>
              <a:ext uri="{FF2B5EF4-FFF2-40B4-BE49-F238E27FC236}">
                <a16:creationId xmlns:a16="http://schemas.microsoft.com/office/drawing/2014/main" id="{20D2D215-620F-8C56-80CE-AA588EB57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631628" y="4678184"/>
            <a:ext cx="2162918" cy="1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8BC30C-7C73-64C6-FED1-76914CB4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5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CF554E9-BFCD-74BD-0C96-FE74CF715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Datos de 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ENTRADA → (proceso) → SALIDA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Arquitectura VON NEUMANN: memoria </a:t>
            </a:r>
            <a:r>
              <a:rPr lang="es-ES" dirty="0"/>
              <a:t>- </a:t>
            </a:r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(bus) – CPU &lt;- E/S</a:t>
            </a: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 memoria única, almacena tanto datos como programas (instrucciones)</a:t>
            </a: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componen de elementos físicos (hardware) y lógicos (programas, software: INSTRUCCIONES Y DATOS)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órdenes de los usuarios deben ser traducidas para que las entienda el ordenador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1. introducción: programas y sistemas informáticos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1.1 Qué es un ordenador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190065E-6C3C-6FDD-0CEE-4C646A0D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73" y="212106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70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26C27-23E4-0D4F-DA19-1CA6CBC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844E3D-888F-95B6-687D-FD15BAC8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2">
            <a:normAutofit/>
          </a:bodyPr>
          <a:lstStyle/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TA1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4 aparatos en casa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dos partes del sistema informático se comunican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b="1" kern="1200" dirty="0">
                <a:solidFill>
                  <a:schemeClr val="accent2"/>
                </a:solidFill>
                <a:effectLst/>
              </a:rPr>
              <a:t>Software</a:t>
            </a:r>
            <a:endParaRPr lang="es-ES" dirty="0">
              <a:solidFill>
                <a:schemeClr val="accent2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Intangible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Ejecuta tareas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Controla al hardware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desarrolla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 medida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 lenguaje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una metodología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No se rompe</a:t>
            </a:r>
            <a:endParaRPr lang="es-ES" dirty="0">
              <a:effectLst/>
            </a:endParaRPr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</a:rPr>
              <a:t>Hardware</a:t>
            </a:r>
            <a:endParaRPr lang="es-ES" dirty="0">
              <a:solidFill>
                <a:srgbClr val="FF0000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Físico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desgasta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Procesa y almacena datos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1.2 Hardware y software</a:t>
            </a:r>
          </a:p>
        </p:txBody>
      </p:sp>
      <p:pic>
        <p:nvPicPr>
          <p:cNvPr id="1028" name="Picture 4" descr="A PC representing hardware and source code representing software communicating with each other">
            <a:extLst>
              <a:ext uri="{FF2B5EF4-FFF2-40B4-BE49-F238E27FC236}">
                <a16:creationId xmlns:a16="http://schemas.microsoft.com/office/drawing/2014/main" id="{005DAE20-9846-3809-2DB5-F3627D19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61" y="138896"/>
            <a:ext cx="2262499" cy="22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443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288DB-4EA6-13FD-9848-468EB9BE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D7B0E5-F299-8723-EED5-5F0DD247F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Conjunto de instrucciones: pasos, receta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Reflexionamos sobre programas cercanos</a:t>
            </a:r>
          </a:p>
          <a:p>
            <a:pPr lvl="2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rogramar un horno, un aire acondicionado, domótica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Usa un lenguaje: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Para comunicar personas y máquinas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Máquinas distintas, Hardware distinto, órdenes distintas: horno, robot de cocina</a:t>
            </a:r>
            <a:endParaRPr lang="es-ES" dirty="0">
              <a:effectLst/>
            </a:endParaRPr>
          </a:p>
          <a:p>
            <a:pPr lvl="1"/>
            <a:r>
              <a:rPr lang="es-ES" i="1" kern="1200" dirty="0">
                <a:solidFill>
                  <a:srgbClr val="0070C0"/>
                </a:solidFill>
                <a:effectLst/>
              </a:rPr>
              <a:t>Hay que conocer el Hardware en mayor o menor medida</a:t>
            </a:r>
          </a:p>
          <a:p>
            <a:endParaRPr lang="es-ES" i="1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DEFINICIONES: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 Algoritmo Ejecutar Librería Entorno de desarrollo (IDE)</a:t>
            </a:r>
          </a:p>
          <a:p>
            <a:pPr lvl="1"/>
            <a:endParaRPr lang="es-ES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Concepto de programa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accent4"/>
                </a:solidFill>
              </a:rPr>
              <a:t>2.1 Qué es</a:t>
            </a:r>
          </a:p>
        </p:txBody>
      </p:sp>
    </p:spTree>
    <p:extLst>
      <p:ext uri="{BB962C8B-B14F-4D97-AF65-F5344CB8AC3E}">
        <p14:creationId xmlns:p14="http://schemas.microsoft.com/office/powerpoint/2010/main" val="22558382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CF08AD-1312-63A5-1BBE-5920E00D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2.3 Clasificación</a:t>
            </a:r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282A944-EB52-4D41-34E5-3828EF84E9F1}"/>
              </a:ext>
            </a:extLst>
          </p:cNvPr>
          <p:cNvSpPr txBox="1">
            <a:spLocks/>
          </p:cNvSpPr>
          <p:nvPr/>
        </p:nvSpPr>
        <p:spPr>
          <a:xfrm>
            <a:off x="263452" y="1268506"/>
            <a:ext cx="7738343" cy="402515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u="sng" dirty="0">
                <a:solidFill>
                  <a:schemeClr val="accent4"/>
                </a:solidFill>
              </a:rPr>
              <a:t>Estándar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Genérico, varios clientes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Múltiples propósitos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Configurable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Menos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&lt; tiempo de entrega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barato POR USUARIO (aunque el coste de desarrollo total sea mayor)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Partes que no se usan</a:t>
            </a:r>
          </a:p>
          <a:p>
            <a:pPr lvl="1"/>
            <a:endParaRPr lang="es-ES" b="1" dirty="0">
              <a:solidFill>
                <a:schemeClr val="accent4"/>
              </a:solidFill>
            </a:endParaRPr>
          </a:p>
          <a:p>
            <a:r>
              <a:rPr lang="es-ES" b="1" u="sng" dirty="0">
                <a:solidFill>
                  <a:schemeClr val="accent4"/>
                </a:solidFill>
              </a:rPr>
              <a:t>A medida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Un cliente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Según especificaciones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Adaptado a la actividad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&gt; Tiempo de desarrollo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caro POR USUARIOS</a:t>
            </a:r>
          </a:p>
          <a:p>
            <a:pPr lvl="1"/>
            <a:endParaRPr lang="es-ES" dirty="0"/>
          </a:p>
        </p:txBody>
      </p:sp>
      <p:pic>
        <p:nvPicPr>
          <p:cNvPr id="6" name="Gráfico 5" descr="Monedas contorno">
            <a:extLst>
              <a:ext uri="{FF2B5EF4-FFF2-40B4-BE49-F238E27FC236}">
                <a16:creationId xmlns:a16="http://schemas.microsoft.com/office/drawing/2014/main" id="{CF3FCAFF-B8EE-6455-8E37-9CE9A1D31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751" y="4125448"/>
            <a:ext cx="914400" cy="914400"/>
          </a:xfrm>
          <a:prstGeom prst="rect">
            <a:avLst/>
          </a:prstGeom>
        </p:spPr>
      </p:pic>
      <p:pic>
        <p:nvPicPr>
          <p:cNvPr id="11" name="Gráfico 10" descr="Ejecutar contorno">
            <a:extLst>
              <a:ext uri="{FF2B5EF4-FFF2-40B4-BE49-F238E27FC236}">
                <a16:creationId xmlns:a16="http://schemas.microsoft.com/office/drawing/2014/main" id="{FB2B3D97-CE12-0383-ED85-3DFA7198B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480" y="467509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C71857-0ABE-C6A1-B881-271C11F9F796}"/>
              </a:ext>
            </a:extLst>
          </p:cNvPr>
          <p:cNvSpPr txBox="1"/>
          <p:nvPr/>
        </p:nvSpPr>
        <p:spPr>
          <a:xfrm>
            <a:off x="6535971" y="4125448"/>
            <a:ext cx="46182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Distintos tipos</a:t>
            </a:r>
          </a:p>
          <a:p>
            <a:pPr rtl="0" eaLnBrk="1" latinLnBrk="0" hangingPunct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822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C5C9E16-12B0-6EDA-7304-5ECFAEA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9A13B0-365E-908C-E563-A3E3CC2907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SELECCIONA 4 APARATOS ¿CÓMO LOS PROGRAMARÍAS?</a:t>
            </a:r>
          </a:p>
          <a:p>
            <a:r>
              <a:rPr lang="es-ES" dirty="0"/>
              <a:t>REFLEXIONA SOBRE HARDWARE Y SOFTWARE</a:t>
            </a:r>
          </a:p>
          <a:p>
            <a:pPr lvl="1"/>
            <a:r>
              <a:rPr lang="es-ES" dirty="0"/>
              <a:t>Veamos el enunciado en el repositorio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348B3D3-1131-6EED-63FD-FEC66EAD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01</a:t>
            </a:r>
            <a:r>
              <a:rPr lang="es-ES"/>
              <a:t>: dependencia del HW</a:t>
            </a:r>
          </a:p>
        </p:txBody>
      </p:sp>
    </p:spTree>
    <p:extLst>
      <p:ext uri="{BB962C8B-B14F-4D97-AF65-F5344CB8AC3E}">
        <p14:creationId xmlns:p14="http://schemas.microsoft.com/office/powerpoint/2010/main" val="28874268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2008</TotalTime>
  <Words>2532</Words>
  <Application>Microsoft Office PowerPoint</Application>
  <PresentationFormat>Presentación en pantalla (4:3)</PresentationFormat>
  <Paragraphs>410</Paragraphs>
  <Slides>33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Faceta</vt:lpstr>
      <vt:lpstr>UT1 COMUNICANDONOS CON EL SI</vt:lpstr>
      <vt:lpstr>Contenidos</vt:lpstr>
      <vt:lpstr>¿Qué es un ordenador?</vt:lpstr>
      <vt:lpstr>SISTEMAS INFORMÁTICOS</vt:lpstr>
      <vt:lpstr>1. introducción: programas y sistemas informáticos</vt:lpstr>
      <vt:lpstr>1. Introducción</vt:lpstr>
      <vt:lpstr>2. Concepto de programa informático</vt:lpstr>
      <vt:lpstr>2. Aplicaciones</vt:lpstr>
      <vt:lpstr>TAREA 01: dependencia del HW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Comparativa entre niveles</vt:lpstr>
      <vt:lpstr>3. Lenguajes de programación</vt:lpstr>
      <vt:lpstr>3. Lenguajes de programación</vt:lpstr>
      <vt:lpstr>Ejemplo prolog (paradigma lógico)</vt:lpstr>
      <vt:lpstr>Crea tu propio algoritmo</vt:lpstr>
      <vt:lpstr>3. Lenguajes de programación</vt:lpstr>
      <vt:lpstr>3. Lenguajes de programación</vt:lpstr>
      <vt:lpstr>3. Lenguajes de programación</vt:lpstr>
      <vt:lpstr>TAREA 02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TAREA 03</vt:lpstr>
      <vt:lpstr>Glosario</vt:lpstr>
      <vt:lpstr>Ampliación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U1. Desarrollo de software</dc:title>
  <dc:creator>Miguel</dc:creator>
  <cp:lastModifiedBy>Miguel Trigueros Muñoz</cp:lastModifiedBy>
  <cp:revision>10</cp:revision>
  <dcterms:created xsi:type="dcterms:W3CDTF">2022-10-16T09:13:54Z</dcterms:created>
  <dcterms:modified xsi:type="dcterms:W3CDTF">2025-10-04T05:26:10Z</dcterms:modified>
</cp:coreProperties>
</file>